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9"/>
  </p:notesMasterIdLst>
  <p:handoutMasterIdLst>
    <p:handoutMasterId r:id="rId30"/>
  </p:handoutMasterIdLst>
  <p:sldIdLst>
    <p:sldId id="256" r:id="rId2"/>
    <p:sldId id="272"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84" r:id="rId23"/>
    <p:sldId id="278" r:id="rId24"/>
    <p:sldId id="280" r:id="rId25"/>
    <p:sldId id="281" r:id="rId26"/>
    <p:sldId id="282" r:id="rId27"/>
    <p:sldId id="283" r:id="rId2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52"/>
    <a:srgbClr val="110F35"/>
    <a:srgbClr val="DBD0AB"/>
    <a:srgbClr val="BBC7D9"/>
    <a:srgbClr val="D8DFE0"/>
    <a:srgbClr val="557FA6"/>
    <a:srgbClr val="414F5C"/>
    <a:srgbClr val="998D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3656" autoAdjust="0"/>
    <p:restoredTop sz="79659" autoAdjust="0"/>
  </p:normalViewPr>
  <p:slideViewPr>
    <p:cSldViewPr>
      <p:cViewPr varScale="1">
        <p:scale>
          <a:sx n="70" d="100"/>
          <a:sy n="70" d="100"/>
        </p:scale>
        <p:origin x="-166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096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096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a:lvl1pPr>
          </a:lstStyle>
          <a:p>
            <a:fld id="{1C615C93-B2C2-4D43-B6A2-0D4D25BA4EE9}" type="slidenum">
              <a:rPr lang="en-US"/>
              <a:pPr/>
              <a:t>‹#›</a:t>
            </a:fld>
            <a:endParaRPr lang="en-US"/>
          </a:p>
        </p:txBody>
      </p:sp>
    </p:spTree>
    <p:extLst>
      <p:ext uri="{BB962C8B-B14F-4D97-AF65-F5344CB8AC3E}">
        <p14:creationId xmlns:p14="http://schemas.microsoft.com/office/powerpoint/2010/main" val="124323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a:lvl1pPr>
          </a:lstStyle>
          <a:p>
            <a:fld id="{A307D704-9314-4B42-894E-F86AA4E07FE8}" type="slidenum">
              <a:rPr lang="en-US"/>
              <a:pPr/>
              <a:t>‹#›</a:t>
            </a:fld>
            <a:endParaRPr lang="en-US"/>
          </a:p>
        </p:txBody>
      </p:sp>
    </p:spTree>
    <p:extLst>
      <p:ext uri="{BB962C8B-B14F-4D97-AF65-F5344CB8AC3E}">
        <p14:creationId xmlns:p14="http://schemas.microsoft.com/office/powerpoint/2010/main" val="3496131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Osaka" charset="0"/>
        <a:cs typeface="Osaka" charset="0"/>
      </a:defRPr>
    </a:lvl1pPr>
    <a:lvl2pPr marL="457200" algn="l" rtl="0" fontAlgn="base">
      <a:spcBef>
        <a:spcPct val="30000"/>
      </a:spcBef>
      <a:spcAft>
        <a:spcPct val="0"/>
      </a:spcAft>
      <a:defRPr sz="1200" kern="1200">
        <a:solidFill>
          <a:schemeClr val="tx1"/>
        </a:solidFill>
        <a:latin typeface="Times" charset="0"/>
        <a:ea typeface="Osaka" charset="0"/>
        <a:cs typeface="Osaka" charset="0"/>
      </a:defRPr>
    </a:lvl2pPr>
    <a:lvl3pPr marL="914400" algn="l" rtl="0" fontAlgn="base">
      <a:spcBef>
        <a:spcPct val="30000"/>
      </a:spcBef>
      <a:spcAft>
        <a:spcPct val="0"/>
      </a:spcAft>
      <a:defRPr sz="1200" kern="1200">
        <a:solidFill>
          <a:schemeClr val="tx1"/>
        </a:solidFill>
        <a:latin typeface="Times" charset="0"/>
        <a:ea typeface="Osaka" charset="0"/>
        <a:cs typeface="Osaka" charset="0"/>
      </a:defRPr>
    </a:lvl3pPr>
    <a:lvl4pPr marL="1371600" algn="l" rtl="0" fontAlgn="base">
      <a:spcBef>
        <a:spcPct val="30000"/>
      </a:spcBef>
      <a:spcAft>
        <a:spcPct val="0"/>
      </a:spcAft>
      <a:defRPr sz="1200" kern="1200">
        <a:solidFill>
          <a:schemeClr val="tx1"/>
        </a:solidFill>
        <a:latin typeface="Times" charset="0"/>
        <a:ea typeface="Osaka" charset="0"/>
        <a:cs typeface="Osaka" charset="0"/>
      </a:defRPr>
    </a:lvl4pPr>
    <a:lvl5pPr marL="1828800" algn="l" rtl="0" fontAlgn="base">
      <a:spcBef>
        <a:spcPct val="30000"/>
      </a:spcBef>
      <a:spcAft>
        <a:spcPct val="0"/>
      </a:spcAft>
      <a:defRPr sz="1200" kern="1200">
        <a:solidFill>
          <a:schemeClr val="tx1"/>
        </a:solidFill>
        <a:latin typeface="Times" charset="0"/>
        <a:ea typeface="Osaka" charset="0"/>
        <a:cs typeface="Osak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64986-8A29-A749-B64E-184C90B4D334}"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6147" name="Rectangle 3"/>
          <p:cNvSpPr>
            <a:spLocks noGrp="1" noChangeArrowheads="1"/>
          </p:cNvSpPr>
          <p:nvPr>
            <p:ph type="body" idx="1"/>
          </p:nvPr>
        </p:nvSpPr>
        <p:spPr/>
        <p:txBody>
          <a:bodyPr/>
          <a:lstStyle/>
          <a:p>
            <a:r>
              <a:rPr lang="en-US" dirty="0" smtClean="0"/>
              <a:t>Add information about presenters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•Self (i.e. knowing one’s strengths, values, limitations and managing one’s own </a:t>
            </a:r>
            <a:r>
              <a:rPr lang="en-US" dirty="0" err="1" smtClean="0"/>
              <a:t>behaviour</a:t>
            </a:r>
            <a:r>
              <a:rPr lang="en-US" dirty="0" smtClean="0"/>
              <a:t> and emotions), </a:t>
            </a:r>
          </a:p>
          <a:p>
            <a:r>
              <a:rPr lang="en-US" dirty="0" smtClean="0"/>
              <a:t>•Relationships (i.e. being able to use empathy to build relationships with others, including the patient), </a:t>
            </a:r>
          </a:p>
          <a:p>
            <a:r>
              <a:rPr lang="en-US" dirty="0" smtClean="0"/>
              <a:t>•Context (i.e. demonstrating </a:t>
            </a:r>
            <a:r>
              <a:rPr lang="en-US" dirty="0" err="1" smtClean="0"/>
              <a:t>behaviours</a:t>
            </a:r>
            <a:r>
              <a:rPr lang="en-US" dirty="0" smtClean="0"/>
              <a:t>, actions that reflect and incorporate the awareness of the surrounding situational and circumstances), and</a:t>
            </a:r>
          </a:p>
          <a:p>
            <a:r>
              <a:rPr lang="en-US" dirty="0" smtClean="0"/>
              <a:t>•System (i.e. recognizing and promote understanding the aspects of health care organizations, including structures, operations and culture that influence the delivery of care across the continuum).</a:t>
            </a:r>
          </a:p>
          <a:p>
            <a:endParaRPr lang="en-US" b="1" dirty="0" smtClean="0"/>
          </a:p>
          <a:p>
            <a:pPr defTabSz="931774"/>
            <a:r>
              <a:rPr lang="en-US" dirty="0" smtClean="0"/>
              <a:t>Provide clinical</a:t>
            </a:r>
            <a:r>
              <a:rPr lang="en-US" baseline="0" dirty="0" smtClean="0"/>
              <a:t> and local examples.</a:t>
            </a:r>
            <a:endParaRPr lang="en-US" dirty="0" smtClean="0"/>
          </a:p>
          <a:p>
            <a:endParaRPr lang="en-US" b="1"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HANDOVERS – Effective handovers enhance care and help prevent harm to patients.</a:t>
            </a:r>
          </a:p>
          <a:p>
            <a:endParaRPr lang="en-US" dirty="0" smtClean="0"/>
          </a:p>
          <a:p>
            <a:r>
              <a:rPr lang="en-US" dirty="0" smtClean="0"/>
              <a:t>Features of effective handovers:</a:t>
            </a:r>
          </a:p>
          <a:p>
            <a:r>
              <a:rPr lang="en-US" dirty="0" smtClean="0"/>
              <a:t>•</a:t>
            </a:r>
            <a:r>
              <a:rPr lang="en-US" baseline="0" dirty="0" smtClean="0"/>
              <a:t> </a:t>
            </a:r>
            <a:r>
              <a:rPr lang="en-US" dirty="0" smtClean="0"/>
              <a:t>Focused on giving and receiving patient information (i.e. free of interruptions and distractions; active listening and clarifying when necessary. </a:t>
            </a:r>
          </a:p>
          <a:p>
            <a:r>
              <a:rPr lang="en-US" dirty="0" smtClean="0"/>
              <a:t>•</a:t>
            </a:r>
            <a:r>
              <a:rPr lang="en-US" baseline="0" dirty="0" smtClean="0"/>
              <a:t> </a:t>
            </a:r>
            <a:r>
              <a:rPr lang="en-US" dirty="0" smtClean="0"/>
              <a:t>Standardized handover tools for verbal communication, electronic handover tools, formal checklists</a:t>
            </a:r>
          </a:p>
          <a:p>
            <a:r>
              <a:rPr lang="en-US" dirty="0" smtClean="0"/>
              <a:t>•</a:t>
            </a:r>
            <a:r>
              <a:rPr lang="en-US" baseline="0" dirty="0" smtClean="0"/>
              <a:t> </a:t>
            </a:r>
            <a:r>
              <a:rPr lang="en-US" dirty="0" smtClean="0"/>
              <a:t>Teamwork training in handovers (i.e. not training of team members but actual teamwork training)</a:t>
            </a:r>
          </a:p>
          <a:p>
            <a:endParaRPr lang="en-US" dirty="0" smtClean="0"/>
          </a:p>
          <a:p>
            <a:r>
              <a:rPr lang="en-US" dirty="0" smtClean="0"/>
              <a:t>Provide clinical</a:t>
            </a:r>
            <a:r>
              <a:rPr lang="en-US" baseline="0" dirty="0" smtClean="0"/>
              <a:t> and local examples.</a:t>
            </a:r>
            <a:endParaRPr lang="en-US" dirty="0" smtClean="0"/>
          </a:p>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RISK REDUCTION REMINDERS:</a:t>
            </a:r>
          </a:p>
          <a:p>
            <a:r>
              <a:rPr lang="en-US" dirty="0" smtClean="0"/>
              <a:t>1. CONFIRM WHY: When multiple health professionals involved, confirm reason and rationale for transfer of care is clear to all.</a:t>
            </a:r>
          </a:p>
          <a:p>
            <a:r>
              <a:rPr lang="en-US" dirty="0" smtClean="0"/>
              <a:t>2. CONFIRM WHO: Verify appropriate health professionals aware of patient’s clinical condition and agreed to transfer of care. </a:t>
            </a:r>
          </a:p>
          <a:p>
            <a:r>
              <a:rPr lang="en-US" dirty="0" smtClean="0"/>
              <a:t>3. Verify roles and responsibilities of each team member in handover is clearly given/received by patient and health professionals</a:t>
            </a:r>
          </a:p>
          <a:p>
            <a:r>
              <a:rPr lang="en-US" dirty="0" smtClean="0"/>
              <a:t>4. STRUCTURE THE HOW: Structured communication tool and protocols are very helpful. Follow established processes each time.</a:t>
            </a:r>
          </a:p>
          <a:p>
            <a:r>
              <a:rPr lang="en-US" dirty="0" smtClean="0"/>
              <a:t>5. ENSURE UNDERSTANDING OF WHAT: Ensure sufficient patient information is provided. Clarify and repeat back as needed. Valuable to reconfirm clinical history directly with patient</a:t>
            </a:r>
          </a:p>
          <a:p>
            <a:r>
              <a:rPr lang="en-US" dirty="0" smtClean="0"/>
              <a:t>6. DOCUMENT: Document relevant information when sending—for those assuming the patient care. Document relevant information when receiving—entering key elements of handover information </a:t>
            </a:r>
          </a:p>
          <a:p>
            <a:endParaRPr lang="en-US" dirty="0" smtClean="0"/>
          </a:p>
          <a:p>
            <a:r>
              <a:rPr lang="en-US" dirty="0" smtClean="0"/>
              <a:t>Provide clinical</a:t>
            </a:r>
            <a:r>
              <a:rPr lang="en-US" baseline="0" dirty="0" smtClean="0"/>
              <a:t> and local examples.</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Do</a:t>
            </a:r>
            <a:r>
              <a:rPr lang="en-US" baseline="0" dirty="0" smtClean="0"/>
              <a:t> a learning activity - </a:t>
            </a:r>
            <a:r>
              <a:rPr lang="en-US" dirty="0" smtClean="0"/>
              <a:t>Worksheet T3  from the </a:t>
            </a:r>
            <a:r>
              <a:rPr lang="en-US" i="1" dirty="0" smtClean="0"/>
              <a:t>CanMEDS Teaching</a:t>
            </a:r>
            <a:r>
              <a:rPr lang="en-US" i="1" baseline="0" dirty="0" smtClean="0"/>
              <a:t> and Assessment Tools Guide </a:t>
            </a:r>
            <a:r>
              <a:rPr lang="en-US" baseline="0" smtClean="0"/>
              <a:t>Collaborator Role chapter </a:t>
            </a:r>
            <a:r>
              <a:rPr lang="en-US" dirty="0" smtClean="0"/>
              <a:t>is suggested.</a:t>
            </a:r>
          </a:p>
          <a:p>
            <a:endParaRPr lang="en-US" b="0" dirty="0" smtClean="0"/>
          </a:p>
          <a:p>
            <a:r>
              <a:rPr lang="en-US" b="0" dirty="0" smtClean="0"/>
              <a:t>• Can do on own or in groups</a:t>
            </a:r>
          </a:p>
          <a:p>
            <a:r>
              <a:rPr lang="en-US" b="0" dirty="0" smtClean="0"/>
              <a:t>• Groups are appropriate when everyone is in the same specialty as examples will vary with each specialty</a:t>
            </a:r>
          </a:p>
          <a:p>
            <a:r>
              <a:rPr lang="en-US" b="0" dirty="0" smtClean="0"/>
              <a:t>• Explore answers in small groups or with the whole group</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Do</a:t>
            </a:r>
            <a:r>
              <a:rPr lang="en-US" baseline="0" dirty="0" smtClean="0"/>
              <a:t> a learning activity - </a:t>
            </a:r>
            <a:r>
              <a:rPr lang="en-US" dirty="0" smtClean="0"/>
              <a:t>Worksheet T4  from the </a:t>
            </a:r>
            <a:r>
              <a:rPr lang="en-US" i="1" dirty="0" smtClean="0"/>
              <a:t>CanMEDS Teaching</a:t>
            </a:r>
            <a:r>
              <a:rPr lang="en-US" i="1" baseline="0" dirty="0" smtClean="0"/>
              <a:t> and Assessment Tools Guide </a:t>
            </a:r>
            <a:r>
              <a:rPr lang="en-US" baseline="0" dirty="0" smtClean="0"/>
              <a:t>Collaborator Role chapter </a:t>
            </a:r>
            <a:r>
              <a:rPr lang="en-US" dirty="0" smtClean="0"/>
              <a:t>is suggested.</a:t>
            </a:r>
          </a:p>
          <a:p>
            <a:endParaRPr lang="en-US" b="0" dirty="0" smtClean="0"/>
          </a:p>
          <a:p>
            <a:r>
              <a:rPr lang="en-US" b="0" dirty="0" smtClean="0"/>
              <a:t>• Can do on own or in groups</a:t>
            </a:r>
          </a:p>
          <a:p>
            <a:r>
              <a:rPr lang="en-US" b="0" dirty="0" smtClean="0"/>
              <a:t>• Groups are appropriate when everyone is in the same specialty as examples will vary with each specialty</a:t>
            </a:r>
          </a:p>
          <a:p>
            <a:r>
              <a:rPr lang="en-US" b="0" dirty="0" smtClean="0"/>
              <a:t>• Explore answers in small groups or with the whole group</a:t>
            </a: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Provide</a:t>
            </a:r>
            <a:r>
              <a:rPr lang="en-US" baseline="0" dirty="0" smtClean="0"/>
              <a:t> clinical and local examples</a:t>
            </a:r>
          </a:p>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a:latin typeface="Frutiger-Light"/>
              </a:rPr>
              <a:t>DICTATE:</a:t>
            </a:r>
          </a:p>
          <a:p>
            <a:pPr algn="l"/>
            <a:r>
              <a:rPr lang="en-US" dirty="0">
                <a:latin typeface="Frutiger-Light"/>
              </a:rPr>
              <a:t>• Quick, decisive action is vital</a:t>
            </a:r>
          </a:p>
          <a:p>
            <a:pPr algn="l"/>
            <a:r>
              <a:rPr lang="en-US" dirty="0">
                <a:latin typeface="Frutiger-Light"/>
              </a:rPr>
              <a:t>• On important issues where unpopular action needed</a:t>
            </a:r>
          </a:p>
          <a:p>
            <a:pPr algn="l"/>
            <a:r>
              <a:rPr lang="en-US" dirty="0">
                <a:latin typeface="Frutiger-Light"/>
              </a:rPr>
              <a:t>AVOID:</a:t>
            </a:r>
          </a:p>
          <a:p>
            <a:pPr algn="l"/>
            <a:r>
              <a:rPr lang="en-US" dirty="0">
                <a:latin typeface="Frutiger-Light"/>
              </a:rPr>
              <a:t>• Time needed for reduced tension, regain perspective</a:t>
            </a:r>
          </a:p>
          <a:p>
            <a:pPr algn="l"/>
            <a:r>
              <a:rPr lang="en-US" dirty="0">
                <a:latin typeface="Frutiger-Light"/>
              </a:rPr>
              <a:t>• Others can resolve the conflict more effectively</a:t>
            </a:r>
          </a:p>
          <a:p>
            <a:pPr algn="l"/>
            <a:r>
              <a:rPr lang="en-US" dirty="0">
                <a:latin typeface="Frutiger-Light"/>
              </a:rPr>
              <a:t>ACCOMMODATE:</a:t>
            </a:r>
          </a:p>
          <a:p>
            <a:pPr algn="l"/>
            <a:r>
              <a:rPr lang="en-US" dirty="0">
                <a:latin typeface="Frutiger-Light"/>
              </a:rPr>
              <a:t>• The issue is more important to the other person</a:t>
            </a:r>
          </a:p>
          <a:p>
            <a:pPr algn="l"/>
            <a:r>
              <a:rPr lang="en-US" dirty="0">
                <a:latin typeface="Frutiger-Light"/>
              </a:rPr>
              <a:t>• Preserving harmony is especially important</a:t>
            </a:r>
          </a:p>
          <a:p>
            <a:pPr algn="l"/>
            <a:r>
              <a:rPr lang="en-US" dirty="0">
                <a:latin typeface="Frutiger-Light"/>
              </a:rPr>
              <a:t>COMPROMISE:</a:t>
            </a:r>
          </a:p>
          <a:p>
            <a:pPr algn="l"/>
            <a:r>
              <a:rPr lang="en-US" dirty="0">
                <a:latin typeface="Frutiger-Light"/>
              </a:rPr>
              <a:t>• A quick solution is needed under time pressure</a:t>
            </a:r>
          </a:p>
          <a:p>
            <a:pPr algn="l"/>
            <a:r>
              <a:rPr lang="en-US" dirty="0">
                <a:latin typeface="Frutiger-Light"/>
              </a:rPr>
              <a:t>• Both parties have equal power and have different goals</a:t>
            </a:r>
          </a:p>
          <a:p>
            <a:pPr algn="l"/>
            <a:r>
              <a:rPr lang="en-US" dirty="0">
                <a:latin typeface="Frutiger-Light"/>
              </a:rPr>
              <a:t>COLLABORATE:</a:t>
            </a:r>
          </a:p>
          <a:p>
            <a:pPr algn="l"/>
            <a:r>
              <a:rPr lang="en-US" dirty="0">
                <a:latin typeface="Frutiger-Light"/>
              </a:rPr>
              <a:t>• Longer term solution and multiple viewpoints</a:t>
            </a:r>
          </a:p>
          <a:p>
            <a:pPr algn="l"/>
            <a:r>
              <a:rPr lang="en-US" dirty="0">
                <a:latin typeface="Frutiger-Light"/>
              </a:rPr>
              <a:t>• Buy-in and shared decision-making are important</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2</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pPr marL="174708" indent="-174708">
              <a:buFont typeface="Arial" pitchFamily="34" charset="0"/>
              <a:buChar char="•"/>
            </a:pPr>
            <a:endParaRPr 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b="1" dirty="0">
                <a:latin typeface="Frutiger-Bold"/>
              </a:rPr>
              <a:t>Steps and hints to promote understanding</a:t>
            </a:r>
          </a:p>
          <a:p>
            <a:pPr algn="l"/>
            <a:r>
              <a:rPr lang="en-US" dirty="0">
                <a:latin typeface="Frutiger-Light"/>
              </a:rPr>
              <a:t>1. Identify the need for a conversation: Encourage the expression of</a:t>
            </a:r>
          </a:p>
          <a:p>
            <a:pPr algn="l"/>
            <a:r>
              <a:rPr lang="en-US" dirty="0">
                <a:latin typeface="Frutiger-Light"/>
              </a:rPr>
              <a:t>concerns.</a:t>
            </a:r>
          </a:p>
          <a:p>
            <a:pPr algn="l"/>
            <a:r>
              <a:rPr lang="en-US" dirty="0">
                <a:latin typeface="Frutiger-Light"/>
              </a:rPr>
              <a:t>2. Actively listen: Listen to understand different opinions and perspectives.</a:t>
            </a:r>
          </a:p>
          <a:p>
            <a:pPr algn="l"/>
            <a:r>
              <a:rPr lang="en-US" dirty="0">
                <a:latin typeface="Frutiger-Light"/>
              </a:rPr>
              <a:t>3. Acknowledge others’ points of view: Summarize understanding before</a:t>
            </a:r>
          </a:p>
          <a:p>
            <a:pPr algn="l"/>
            <a:r>
              <a:rPr lang="en-US" dirty="0">
                <a:latin typeface="Frutiger-Light"/>
              </a:rPr>
              <a:t>sharing</a:t>
            </a:r>
          </a:p>
          <a:p>
            <a:pPr algn="l"/>
            <a:r>
              <a:rPr lang="en-US" dirty="0">
                <a:latin typeface="Frutiger-Light"/>
              </a:rPr>
              <a:t>4. Share your viewpoint: Share all relevant information that is important to</a:t>
            </a:r>
          </a:p>
          <a:p>
            <a:pPr algn="l"/>
            <a:r>
              <a:rPr lang="en-US" dirty="0">
                <a:latin typeface="Frutiger-Light"/>
              </a:rPr>
              <a:t>the situation</a:t>
            </a:r>
          </a:p>
          <a:p>
            <a:pPr algn="l"/>
            <a:r>
              <a:rPr lang="en-US" dirty="0">
                <a:latin typeface="Frutiger-Light"/>
              </a:rPr>
              <a:t>5. Seek common ground: Highlight common interests and focus on solutions</a:t>
            </a:r>
          </a:p>
          <a:p>
            <a:pPr algn="l"/>
            <a:r>
              <a:rPr lang="en-US" dirty="0">
                <a:latin typeface="Frutiger-Light"/>
              </a:rPr>
              <a:t>6. Reach agreement on next steps: Clarify process and time for move-forward</a:t>
            </a:r>
          </a:p>
          <a:p>
            <a:pPr algn="l"/>
            <a:r>
              <a:rPr lang="en-US" dirty="0">
                <a:latin typeface="Frutiger-Light"/>
              </a:rPr>
              <a:t>plan</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Revisit workshop goals</a:t>
            </a:r>
            <a:r>
              <a:rPr lang="en-US" baseline="0" dirty="0" smtClean="0"/>
              <a:t> and objectives.</a:t>
            </a: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Revisit workshop goals</a:t>
            </a:r>
            <a:r>
              <a:rPr lang="en-US" baseline="0" dirty="0" smtClean="0"/>
              <a:t> and objectives.</a:t>
            </a: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23</a:t>
            </a:fld>
            <a:endParaRPr lang="en-US"/>
          </a:p>
        </p:txBody>
      </p:sp>
    </p:spTree>
    <p:extLst>
      <p:ext uri="{BB962C8B-B14F-4D97-AF65-F5344CB8AC3E}">
        <p14:creationId xmlns:p14="http://schemas.microsoft.com/office/powerpoint/2010/main" val="9710094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Key Competencies from the </a:t>
            </a:r>
            <a:r>
              <a:rPr lang="en-US" i="1" dirty="0" smtClean="0"/>
              <a:t>CanMEDS 2015 Physician Competency Framework</a:t>
            </a:r>
          </a:p>
          <a:p>
            <a:pPr algn="l"/>
            <a:r>
              <a:rPr lang="en-US" dirty="0" smtClean="0"/>
              <a:t>• Avoid including competencies for learners</a:t>
            </a:r>
          </a:p>
          <a:p>
            <a:pPr algn="l"/>
            <a:r>
              <a:rPr lang="en-US" dirty="0" smtClean="0"/>
              <a:t>• You may wish to use this slide if you are giving the presentation to teachers or planners</a:t>
            </a:r>
          </a:p>
          <a:p>
            <a:pPr algn="l"/>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From the CanMEDS 2015 Physician Competency Framework</a:t>
            </a:r>
          </a:p>
          <a:p>
            <a:pPr algn="l"/>
            <a:r>
              <a:rPr lang="en-US" dirty="0" smtClean="0"/>
              <a:t>• Use one slide for each key competency and associated enabling competencies</a:t>
            </a:r>
          </a:p>
          <a:p>
            <a:pPr algn="l"/>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Frutiger-Light"/>
              </a:rPr>
              <a:t>• From the </a:t>
            </a:r>
            <a:r>
              <a:rPr kumimoji="0" lang="en-US" sz="1200" b="0" i="1" u="none" strike="noStrike" kern="1200" cap="none" spc="0" normalizeH="0" baseline="0" noProof="0" dirty="0" smtClean="0">
                <a:ln>
                  <a:noFill/>
                </a:ln>
                <a:solidFill>
                  <a:srgbClr val="000000"/>
                </a:solidFill>
                <a:effectLst/>
                <a:uLnTx/>
                <a:uFillTx/>
                <a:latin typeface="Frutiger-LightItalic"/>
              </a:rPr>
              <a:t>CanMEDS 2015 Physician Competency Framework</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Frutiger-Light"/>
              </a:rPr>
              <a:t>• Use one slide for each key competency and associated enabling competencies</a:t>
            </a:r>
            <a:endParaRPr kumimoji="0" lang="en-US" sz="1200" b="0" i="0" u="none" strike="noStrike" kern="1200" cap="none" spc="0" normalizeH="0" baseline="0" noProof="0" dirty="0" smtClean="0">
              <a:ln>
                <a:noFill/>
              </a:ln>
              <a:solidFill>
                <a:srgbClr val="000000"/>
              </a:solidFill>
              <a:effectLst/>
              <a:uLnTx/>
              <a:uFillTx/>
              <a:latin typeface="Times" charset="0"/>
            </a:endParaRPr>
          </a:p>
          <a:p>
            <a:pPr algn="l"/>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Frutiger-Light"/>
              </a:rPr>
              <a:t>• From the </a:t>
            </a:r>
            <a:r>
              <a:rPr kumimoji="0" lang="en-US" sz="1200" b="0" i="1" u="none" strike="noStrike" kern="1200" cap="none" spc="0" normalizeH="0" baseline="0" noProof="0" dirty="0" smtClean="0">
                <a:ln>
                  <a:noFill/>
                </a:ln>
                <a:solidFill>
                  <a:srgbClr val="000000"/>
                </a:solidFill>
                <a:effectLst/>
                <a:uLnTx/>
                <a:uFillTx/>
                <a:latin typeface="Frutiger-LightItalic"/>
              </a:rPr>
              <a:t>CanMEDS 2015 Physician Competency Framework</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smtClean="0">
                <a:ln>
                  <a:noFill/>
                </a:ln>
                <a:solidFill>
                  <a:srgbClr val="000000"/>
                </a:solidFill>
                <a:effectLst/>
                <a:uLnTx/>
                <a:uFillTx/>
                <a:latin typeface="Frutiger-Light"/>
              </a:rPr>
              <a:t>• Use one slide for each key competency and associated enabling competencies</a:t>
            </a:r>
            <a:endParaRPr kumimoji="0" lang="en-US" sz="1200" b="0" i="0" u="none" strike="noStrike" kern="1200" cap="none" spc="0" normalizeH="0" baseline="0" noProof="0" smtClean="0">
              <a:ln>
                <a:noFill/>
              </a:ln>
              <a:solidFill>
                <a:srgbClr val="000000"/>
              </a:solidFill>
              <a:effectLst/>
              <a:uLnTx/>
              <a:uFillTx/>
              <a:latin typeface="Times" charset="0"/>
            </a:endParaRPr>
          </a:p>
          <a:p>
            <a:pPr algn="l"/>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3</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r>
              <a:rPr lang="en-US" i="0" dirty="0" smtClean="0"/>
              <a:t>• SAMPLE goals and objectives of the session – revise as required.</a:t>
            </a:r>
          </a:p>
          <a:p>
            <a:r>
              <a:rPr lang="en-US" i="0" dirty="0" smtClean="0"/>
              <a:t>• CONSIDER doing a ‘warm up activity’</a:t>
            </a:r>
          </a:p>
          <a:p>
            <a:r>
              <a:rPr lang="en-US" i="0" dirty="0" smtClean="0"/>
              <a:t>• Review/revise goals and objectives.</a:t>
            </a:r>
          </a:p>
          <a:p>
            <a:r>
              <a:rPr lang="en-US" i="0" dirty="0" smtClean="0"/>
              <a:t>• Insert agenda slide if desired</a:t>
            </a:r>
            <a:endParaRPr lang="en-US" i="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4</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387" name="Rectangle 3"/>
          <p:cNvSpPr>
            <a:spLocks noGrp="1" noChangeArrowheads="1"/>
          </p:cNvSpPr>
          <p:nvPr>
            <p:ph type="body" idx="1"/>
          </p:nvPr>
        </p:nvSpPr>
        <p:spPr/>
        <p:txBody>
          <a:bodyPr/>
          <a:lstStyle/>
          <a:p>
            <a:r>
              <a:rPr lang="en-US" dirty="0" smtClean="0"/>
              <a:t>Reasons</a:t>
            </a:r>
            <a:r>
              <a:rPr lang="en-US" baseline="0" dirty="0" smtClean="0"/>
              <a:t> why this Role is important.</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5</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459" name="Rectangle 3"/>
          <p:cNvSpPr>
            <a:spLocks noGrp="1" noChangeArrowheads="1"/>
          </p:cNvSpPr>
          <p:nvPr>
            <p:ph type="body" idx="1"/>
          </p:nvPr>
        </p:nvSpPr>
        <p:spPr/>
        <p:txBody>
          <a:bodyPr/>
          <a:lstStyle/>
          <a:p>
            <a:r>
              <a:rPr lang="en-US" dirty="0" smtClean="0"/>
              <a:t>• Definition from the </a:t>
            </a:r>
            <a:r>
              <a:rPr lang="en-US" i="1" dirty="0" smtClean="0"/>
              <a:t>CanMEDS 2015 Physician Competency Framework</a:t>
            </a:r>
          </a:p>
          <a:p>
            <a:r>
              <a:rPr lang="en-US" dirty="0" smtClean="0"/>
              <a:t>• Avoid including competencies for learners</a:t>
            </a:r>
          </a:p>
          <a:p>
            <a:r>
              <a:rPr lang="en-US" dirty="0" smtClean="0"/>
              <a:t>• If you are giving this presentation to teachers or planners, you may want to add the key and enabling competencies</a:t>
            </a: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process of Collaboration</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content of Collaboration</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baseline="0" dirty="0" smtClean="0"/>
              <a:t>Additional points are:</a:t>
            </a:r>
          </a:p>
          <a:p>
            <a:pPr marL="174708" indent="-174708">
              <a:buFont typeface="Arial" pitchFamily="34" charset="0"/>
              <a:buChar char="•"/>
            </a:pPr>
            <a:r>
              <a:rPr lang="en-US" dirty="0" smtClean="0"/>
              <a:t>are receptive to feedback</a:t>
            </a:r>
          </a:p>
          <a:p>
            <a:pPr marL="174708" indent="-174708">
              <a:buFont typeface="Arial" pitchFamily="34" charset="0"/>
              <a:buChar char="•"/>
            </a:pPr>
            <a:r>
              <a:rPr lang="en-US" dirty="0" smtClean="0"/>
              <a:t>recognize their own limitations and blind spots</a:t>
            </a:r>
          </a:p>
          <a:p>
            <a:pPr marL="174708" indent="-174708">
              <a:buFont typeface="Arial" pitchFamily="34" charset="0"/>
              <a:buChar char="•"/>
            </a:pPr>
            <a:r>
              <a:rPr lang="en-US" dirty="0" smtClean="0"/>
              <a:t>are good listeners and good communicators</a:t>
            </a:r>
          </a:p>
          <a:p>
            <a:pPr marL="174708" indent="-174708">
              <a:buFont typeface="Arial" pitchFamily="34" charset="0"/>
              <a:buChar char="•"/>
            </a:pPr>
            <a:r>
              <a:rPr lang="en-US" dirty="0" smtClean="0"/>
              <a:t>transfer and share relevant information in an effective way</a:t>
            </a:r>
          </a:p>
          <a:p>
            <a:pPr marL="174708" indent="-174708">
              <a:buFont typeface="Arial" pitchFamily="34" charset="0"/>
              <a:buChar char="•"/>
            </a:pPr>
            <a:r>
              <a:rPr lang="en-US" dirty="0" smtClean="0"/>
              <a:t>aren’t afraid to ask for help and always look for ways to be helpful</a:t>
            </a:r>
          </a:p>
          <a:p>
            <a:pPr marL="174708" indent="-174708">
              <a:buFont typeface="Arial" pitchFamily="34" charset="0"/>
              <a:buChar char="•"/>
            </a:pPr>
            <a:endParaRPr lang="en-US" dirty="0" smtClean="0"/>
          </a:p>
          <a:p>
            <a:pPr marL="174708" marR="0" indent="-174708"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dirty="0" smtClean="0"/>
              <a:t>Provide clinical and local</a:t>
            </a:r>
            <a:r>
              <a:rPr lang="en-US" baseline="0" dirty="0" smtClean="0"/>
              <a:t> examples</a:t>
            </a:r>
          </a:p>
          <a:p>
            <a:pPr marL="174708" indent="-174708">
              <a:buFont typeface="Arial" pitchFamily="34" charset="0"/>
              <a:buChar char="•"/>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Clarifies some misconceptions about collaboration.</a:t>
            </a:r>
          </a:p>
          <a:p>
            <a:pPr marL="174708" indent="-174708">
              <a:buFont typeface="Arial" pitchFamily="34" charset="0"/>
              <a:buChar char="•"/>
            </a:pPr>
            <a:r>
              <a:rPr lang="en-US" baseline="0" dirty="0" smtClean="0"/>
              <a:t>The ‘team’, ‘teamwork’ and ‘collaboration’ have different meanings. Collaboration is active, deliberate and relationship-</a:t>
            </a:r>
            <a:r>
              <a:rPr lang="en-US" baseline="0" dirty="0" err="1" smtClean="0"/>
              <a:t>centred</a:t>
            </a:r>
            <a:r>
              <a:rPr lang="en-US" baseline="0" dirty="0" smtClean="0"/>
              <a:t>.</a:t>
            </a:r>
          </a:p>
          <a:p>
            <a:pPr marL="174708" indent="-174708">
              <a:buFont typeface="Arial" pitchFamily="34" charset="0"/>
              <a:buChar char="•"/>
            </a:pPr>
            <a:r>
              <a:rPr lang="en-US" baseline="0" dirty="0" smtClean="0"/>
              <a:t>Good collaboration is varied and involves two or more people, occurs in same or different locations and/or includes colleagues from different or same profession.</a:t>
            </a:r>
          </a:p>
          <a:p>
            <a:pPr marL="174708" indent="-174708">
              <a:buFont typeface="Arial" pitchFamily="34" charset="0"/>
              <a:buChar char="•"/>
            </a:pPr>
            <a:r>
              <a:rPr lang="en-US" baseline="0" dirty="0" smtClean="0"/>
              <a:t>The degree of collaboration necessary is dependent on the complexity of the situation and based on patient (not practitioner) needs.</a:t>
            </a:r>
          </a:p>
          <a:p>
            <a:pPr marL="174708" indent="-174708">
              <a:buFont typeface="Arial" pitchFamily="34" charset="0"/>
              <a:buChar char="•"/>
            </a:pPr>
            <a:r>
              <a:rPr lang="en-US" baseline="0" dirty="0" smtClean="0"/>
              <a:t>Collaborative decision-making includes actively sharing, soliciting and encouraging diverse perspectives so the best course of action can be determined</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descr="Title Slide_external_bil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09600" y="2667000"/>
            <a:ext cx="7953375" cy="1143000"/>
          </a:xfrm>
        </p:spPr>
        <p:txBody>
          <a:bodyPr anchor="t"/>
          <a:lstStyle>
            <a:lvl1pPr>
              <a:lnSpc>
                <a:spcPct val="90000"/>
              </a:lnSpc>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429000" y="5213350"/>
            <a:ext cx="4795838" cy="1069975"/>
          </a:xfrm>
        </p:spPr>
        <p:txBody>
          <a:bodyPr anchor="ctr"/>
          <a:lstStyle>
            <a:lvl1pPr marL="0" indent="0">
              <a:buFont typeface="Times" charset="0"/>
              <a:buNone/>
              <a:defRPr sz="15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97DF13-279F-E147-99F5-8484CB25C05B}" type="slidenum">
              <a:rPr lang="en-US"/>
              <a:pPr/>
              <a:t>‹#›</a:t>
            </a:fld>
            <a:endParaRPr lang="en-US" sz="1400">
              <a:latin typeface="Arial" charset="0"/>
            </a:endParaRPr>
          </a:p>
        </p:txBody>
      </p:sp>
    </p:spTree>
    <p:extLst>
      <p:ext uri="{BB962C8B-B14F-4D97-AF65-F5344CB8AC3E}">
        <p14:creationId xmlns:p14="http://schemas.microsoft.com/office/powerpoint/2010/main" val="41497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160338"/>
            <a:ext cx="1973262" cy="5783262"/>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160338"/>
            <a:ext cx="5767388" cy="5783262"/>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4F7E-FD47-2D49-B0D2-1C02F467D301}" type="slidenum">
              <a:rPr lang="en-US"/>
              <a:pPr/>
              <a:t>‹#›</a:t>
            </a:fld>
            <a:endParaRPr lang="en-US" sz="1400">
              <a:latin typeface="Arial" charset="0"/>
            </a:endParaRPr>
          </a:p>
        </p:txBody>
      </p:sp>
    </p:spTree>
    <p:extLst>
      <p:ext uri="{BB962C8B-B14F-4D97-AF65-F5344CB8AC3E}">
        <p14:creationId xmlns:p14="http://schemas.microsoft.com/office/powerpoint/2010/main" val="166501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p>
            <a:fld id="{6520FD64-FE62-0E4A-9543-993D50DEF92F}" type="slidenum">
              <a:rPr lang="en-US" smtClean="0"/>
              <a:pPr/>
              <a:t>‹#›</a:t>
            </a:fld>
            <a:endParaRPr lang="en-US" sz="1400">
              <a:latin typeface="Arial" charset="0"/>
            </a:endParaRPr>
          </a:p>
        </p:txBody>
      </p:sp>
    </p:spTree>
    <p:extLst>
      <p:ext uri="{BB962C8B-B14F-4D97-AF65-F5344CB8AC3E}">
        <p14:creationId xmlns:p14="http://schemas.microsoft.com/office/powerpoint/2010/main" val="3293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E1C09A0-21D7-FE41-87AE-5D52617F0A43}" type="slidenum">
              <a:rPr lang="en-US"/>
              <a:pPr/>
              <a:t>‹#›</a:t>
            </a:fld>
            <a:endParaRPr lang="en-US" sz="1400">
              <a:latin typeface="Arial" charset="0"/>
            </a:endParaRPr>
          </a:p>
        </p:txBody>
      </p:sp>
    </p:spTree>
    <p:extLst>
      <p:ext uri="{BB962C8B-B14F-4D97-AF65-F5344CB8AC3E}">
        <p14:creationId xmlns:p14="http://schemas.microsoft.com/office/powerpoint/2010/main" val="38836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E774677-10F0-954F-B049-972276F743BB}" type="slidenum">
              <a:rPr lang="en-US"/>
              <a:pPr/>
              <a:t>‹#›</a:t>
            </a:fld>
            <a:endParaRPr lang="en-US" sz="1400">
              <a:latin typeface="Arial" charset="0"/>
            </a:endParaRPr>
          </a:p>
        </p:txBody>
      </p:sp>
    </p:spTree>
    <p:extLst>
      <p:ext uri="{BB962C8B-B14F-4D97-AF65-F5344CB8AC3E}">
        <p14:creationId xmlns:p14="http://schemas.microsoft.com/office/powerpoint/2010/main" val="1092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101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C96FB80-4EC0-D049-AAA6-C32C20F051DF}" type="slidenum">
              <a:rPr lang="en-US"/>
              <a:pPr/>
              <a:t>‹#›</a:t>
            </a:fld>
            <a:endParaRPr lang="en-US" sz="1400">
              <a:latin typeface="Arial" charset="0"/>
            </a:endParaRPr>
          </a:p>
        </p:txBody>
      </p:sp>
    </p:spTree>
    <p:extLst>
      <p:ext uri="{BB962C8B-B14F-4D97-AF65-F5344CB8AC3E}">
        <p14:creationId xmlns:p14="http://schemas.microsoft.com/office/powerpoint/2010/main" val="329426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B232CE6-7D6F-8D47-9826-BC461C6EA7E9}" type="slidenum">
              <a:rPr lang="en-US"/>
              <a:pPr/>
              <a:t>‹#›</a:t>
            </a:fld>
            <a:endParaRPr lang="en-US" sz="1400">
              <a:latin typeface="Arial" charset="0"/>
            </a:endParaRPr>
          </a:p>
        </p:txBody>
      </p:sp>
    </p:spTree>
    <p:extLst>
      <p:ext uri="{BB962C8B-B14F-4D97-AF65-F5344CB8AC3E}">
        <p14:creationId xmlns:p14="http://schemas.microsoft.com/office/powerpoint/2010/main" val="25717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CD8D2E-083D-F840-80D2-C9E56236DBA5}" type="slidenum">
              <a:rPr lang="en-US"/>
              <a:pPr/>
              <a:t>‹#›</a:t>
            </a:fld>
            <a:endParaRPr lang="en-US" sz="1400">
              <a:latin typeface="Arial" charset="0"/>
            </a:endParaRPr>
          </a:p>
        </p:txBody>
      </p:sp>
    </p:spTree>
    <p:extLst>
      <p:ext uri="{BB962C8B-B14F-4D97-AF65-F5344CB8AC3E}">
        <p14:creationId xmlns:p14="http://schemas.microsoft.com/office/powerpoint/2010/main" val="339402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9C10C09-0202-184C-9CE6-3CA0200947F3}" type="slidenum">
              <a:rPr lang="en-US"/>
              <a:pPr/>
              <a:t>‹#›</a:t>
            </a:fld>
            <a:endParaRPr lang="en-US" sz="1400">
              <a:latin typeface="Arial" charset="0"/>
            </a:endParaRPr>
          </a:p>
        </p:txBody>
      </p:sp>
    </p:spTree>
    <p:extLst>
      <p:ext uri="{BB962C8B-B14F-4D97-AF65-F5344CB8AC3E}">
        <p14:creationId xmlns:p14="http://schemas.microsoft.com/office/powerpoint/2010/main" val="9437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41F6BE-1538-4448-A814-AA37CB010BFB}" type="slidenum">
              <a:rPr lang="en-US"/>
              <a:pPr/>
              <a:t>‹#›</a:t>
            </a:fld>
            <a:endParaRPr lang="en-US" sz="1400">
              <a:latin typeface="Arial" charset="0"/>
            </a:endParaRPr>
          </a:p>
        </p:txBody>
      </p:sp>
    </p:spTree>
    <p:extLst>
      <p:ext uri="{BB962C8B-B14F-4D97-AF65-F5344CB8AC3E}">
        <p14:creationId xmlns:p14="http://schemas.microsoft.com/office/powerpoint/2010/main" val="217640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CC51B07-6F3C-7C4A-B9B4-A5F4852FA98E}" type="slidenum">
              <a:rPr lang="en-US"/>
              <a:pPr/>
              <a:t>‹#›</a:t>
            </a:fld>
            <a:endParaRPr lang="en-US" sz="1400">
              <a:latin typeface="Arial" charset="0"/>
            </a:endParaRPr>
          </a:p>
        </p:txBody>
      </p:sp>
    </p:spTree>
    <p:extLst>
      <p:ext uri="{BB962C8B-B14F-4D97-AF65-F5344CB8AC3E}">
        <p14:creationId xmlns:p14="http://schemas.microsoft.com/office/powerpoint/2010/main" val="6000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838200" y="15240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47100" y="6529388"/>
            <a:ext cx="536575" cy="32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000">
                <a:solidFill>
                  <a:srgbClr val="998D5F"/>
                </a:solidFill>
                <a:latin typeface="+mn-lt"/>
              </a:defRPr>
            </a:lvl1pPr>
          </a:lstStyle>
          <a:p>
            <a:fld id="{6520FD64-FE62-0E4A-9543-993D50DEF92F}" type="slidenum">
              <a:rPr lang="en-US"/>
              <a:pPr/>
              <a:t>‹#›</a:t>
            </a:fld>
            <a:endParaRPr lang="en-US" sz="1400">
              <a:latin typeface="Arial" charset="0"/>
            </a:endParaRPr>
          </a:p>
        </p:txBody>
      </p:sp>
      <p:sp>
        <p:nvSpPr>
          <p:cNvPr id="1036" name="Text Box 12"/>
          <p:cNvSpPr txBox="1">
            <a:spLocks noChangeArrowheads="1"/>
          </p:cNvSpPr>
          <p:nvPr userDrawn="1"/>
        </p:nvSpPr>
        <p:spPr bwMode="auto">
          <a:xfrm>
            <a:off x="4876800" y="1676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2" name="Picture 1" descr="Header C1_CS6_302_EN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 y="-31"/>
            <a:ext cx="9206057" cy="1262055"/>
          </a:xfrm>
          <a:prstGeom prst="rect">
            <a:avLst/>
          </a:prstGeom>
        </p:spPr>
      </p:pic>
      <p:sp>
        <p:nvSpPr>
          <p:cNvPr id="1026" name="Rectangle 2"/>
          <p:cNvSpPr>
            <a:spLocks noGrp="1" noChangeArrowheads="1"/>
          </p:cNvSpPr>
          <p:nvPr>
            <p:ph type="title"/>
          </p:nvPr>
        </p:nvSpPr>
        <p:spPr bwMode="auto">
          <a:xfrm>
            <a:off x="3851920" y="160338"/>
            <a:ext cx="511256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2400">
          <a:solidFill>
            <a:srgbClr val="003152"/>
          </a:solidFill>
          <a:latin typeface="+mj-lt"/>
          <a:ea typeface="+mj-ea"/>
          <a:cs typeface="+mj-cs"/>
        </a:defRPr>
      </a:lvl1pPr>
      <a:lvl2pPr algn="l" rtl="0" fontAlgn="base">
        <a:spcBef>
          <a:spcPct val="0"/>
        </a:spcBef>
        <a:spcAft>
          <a:spcPct val="0"/>
        </a:spcAft>
        <a:defRPr sz="2400">
          <a:solidFill>
            <a:schemeClr val="bg1"/>
          </a:solidFill>
          <a:latin typeface="Verdana" charset="0"/>
          <a:ea typeface="Osaka" charset="0"/>
          <a:cs typeface="Osaka" charset="0"/>
        </a:defRPr>
      </a:lvl2pPr>
      <a:lvl3pPr algn="l" rtl="0" fontAlgn="base">
        <a:spcBef>
          <a:spcPct val="0"/>
        </a:spcBef>
        <a:spcAft>
          <a:spcPct val="0"/>
        </a:spcAft>
        <a:defRPr sz="2400">
          <a:solidFill>
            <a:schemeClr val="bg1"/>
          </a:solidFill>
          <a:latin typeface="Verdana" charset="0"/>
          <a:ea typeface="Osaka" charset="0"/>
          <a:cs typeface="Osaka" charset="0"/>
        </a:defRPr>
      </a:lvl3pPr>
      <a:lvl4pPr algn="l" rtl="0" fontAlgn="base">
        <a:spcBef>
          <a:spcPct val="0"/>
        </a:spcBef>
        <a:spcAft>
          <a:spcPct val="0"/>
        </a:spcAft>
        <a:defRPr sz="2400">
          <a:solidFill>
            <a:schemeClr val="bg1"/>
          </a:solidFill>
          <a:latin typeface="Verdana" charset="0"/>
          <a:ea typeface="Osaka" charset="0"/>
          <a:cs typeface="Osaka" charset="0"/>
        </a:defRPr>
      </a:lvl4pPr>
      <a:lvl5pPr algn="l" rtl="0" fontAlgn="base">
        <a:spcBef>
          <a:spcPct val="0"/>
        </a:spcBef>
        <a:spcAft>
          <a:spcPct val="0"/>
        </a:spcAft>
        <a:defRPr sz="2400">
          <a:solidFill>
            <a:schemeClr val="bg1"/>
          </a:solidFill>
          <a:latin typeface="Verdana" charset="0"/>
          <a:ea typeface="Osaka" charset="0"/>
          <a:cs typeface="Osaka" charset="0"/>
        </a:defRPr>
      </a:lvl5pPr>
      <a:lvl6pPr marL="457200" algn="l" rtl="0" fontAlgn="base">
        <a:spcBef>
          <a:spcPct val="0"/>
        </a:spcBef>
        <a:spcAft>
          <a:spcPct val="0"/>
        </a:spcAft>
        <a:defRPr sz="2400">
          <a:solidFill>
            <a:schemeClr val="bg1"/>
          </a:solidFill>
          <a:latin typeface="Verdana" charset="0"/>
          <a:ea typeface="Osaka" charset="0"/>
          <a:cs typeface="Osaka" charset="0"/>
        </a:defRPr>
      </a:lvl6pPr>
      <a:lvl7pPr marL="914400" algn="l" rtl="0" fontAlgn="base">
        <a:spcBef>
          <a:spcPct val="0"/>
        </a:spcBef>
        <a:spcAft>
          <a:spcPct val="0"/>
        </a:spcAft>
        <a:defRPr sz="2400">
          <a:solidFill>
            <a:schemeClr val="bg1"/>
          </a:solidFill>
          <a:latin typeface="Verdana" charset="0"/>
          <a:ea typeface="Osaka" charset="0"/>
          <a:cs typeface="Osaka" charset="0"/>
        </a:defRPr>
      </a:lvl7pPr>
      <a:lvl8pPr marL="1371600" algn="l" rtl="0" fontAlgn="base">
        <a:spcBef>
          <a:spcPct val="0"/>
        </a:spcBef>
        <a:spcAft>
          <a:spcPct val="0"/>
        </a:spcAft>
        <a:defRPr sz="2400">
          <a:solidFill>
            <a:schemeClr val="bg1"/>
          </a:solidFill>
          <a:latin typeface="Verdana" charset="0"/>
          <a:ea typeface="Osaka" charset="0"/>
          <a:cs typeface="Osaka" charset="0"/>
        </a:defRPr>
      </a:lvl8pPr>
      <a:lvl9pPr marL="1828800" algn="l" rtl="0" fontAlgn="base">
        <a:spcBef>
          <a:spcPct val="0"/>
        </a:spcBef>
        <a:spcAft>
          <a:spcPct val="0"/>
        </a:spcAft>
        <a:defRPr sz="2400">
          <a:solidFill>
            <a:schemeClr val="bg1"/>
          </a:solidFill>
          <a:latin typeface="Verdana" charset="0"/>
          <a:ea typeface="Osaka" charset="0"/>
          <a:cs typeface="Osaka" charset="0"/>
        </a:defRPr>
      </a:lvl9pPr>
    </p:titleStyle>
    <p:body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snet.ahrq.gov/primer.aspx?primerID=9"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Rectangle 14"/>
          <p:cNvSpPr>
            <a:spLocks noGrp="1" noChangeArrowheads="1"/>
          </p:cNvSpPr>
          <p:nvPr>
            <p:ph type="ctrTitle"/>
          </p:nvPr>
        </p:nvSpPr>
        <p:spPr/>
        <p:txBody>
          <a:bodyPr/>
          <a:lstStyle/>
          <a:p>
            <a:pPr algn="ctr"/>
            <a:r>
              <a:rPr lang="en-US" i="1" dirty="0" smtClean="0">
                <a:solidFill>
                  <a:schemeClr val="bg1"/>
                </a:solidFill>
              </a:rPr>
              <a:t>T2 - Teaching </a:t>
            </a:r>
            <a:r>
              <a:rPr lang="en-US" i="1" dirty="0">
                <a:solidFill>
                  <a:schemeClr val="bg1"/>
                </a:solidFill>
              </a:rPr>
              <a:t>the </a:t>
            </a:r>
            <a:r>
              <a:rPr lang="en-US" i="1" dirty="0" smtClean="0">
                <a:solidFill>
                  <a:schemeClr val="bg1"/>
                </a:solidFill>
              </a:rPr>
              <a:t/>
            </a:r>
            <a:br>
              <a:rPr lang="en-US" i="1" dirty="0" smtClean="0">
                <a:solidFill>
                  <a:schemeClr val="bg1"/>
                </a:solidFill>
              </a:rPr>
            </a:br>
            <a:r>
              <a:rPr lang="en-US" i="1" dirty="0" smtClean="0">
                <a:solidFill>
                  <a:schemeClr val="bg1"/>
                </a:solidFill>
              </a:rPr>
              <a:t>Collaborator </a:t>
            </a:r>
            <a:r>
              <a:rPr lang="en-US" i="1" dirty="0">
                <a:solidFill>
                  <a:schemeClr val="bg1"/>
                </a:solidFill>
              </a:rPr>
              <a:t>Role</a:t>
            </a:r>
            <a:endParaRPr lang="en-US" dirty="0">
              <a:solidFill>
                <a:schemeClr val="bg1"/>
              </a:solidFill>
            </a:endParaRPr>
          </a:p>
        </p:txBody>
      </p:sp>
      <p:sp>
        <p:nvSpPr>
          <p:cNvPr id="4111" name="Rectangle 15"/>
          <p:cNvSpPr>
            <a:spLocks noGrp="1" noChangeArrowheads="1"/>
          </p:cNvSpPr>
          <p:nvPr>
            <p:ph type="subTitle" idx="1"/>
          </p:nvPr>
        </p:nvSpPr>
        <p:spPr/>
        <p:txBody>
          <a:bodyPr/>
          <a:lstStyle/>
          <a:p>
            <a:r>
              <a:rPr lang="en-US" sz="1800" dirty="0">
                <a:solidFill>
                  <a:srgbClr val="110F35"/>
                </a:solidFill>
              </a:rPr>
              <a:t>Author: </a:t>
            </a:r>
            <a:r>
              <a:rPr lang="en-US" sz="1800" dirty="0" err="1">
                <a:solidFill>
                  <a:srgbClr val="110F35"/>
                </a:solidFill>
              </a:rPr>
              <a:t>Lorem</a:t>
            </a:r>
            <a:r>
              <a:rPr lang="en-US" sz="1800" dirty="0">
                <a:solidFill>
                  <a:srgbClr val="110F35"/>
                </a:solidFill>
              </a:rPr>
              <a:t> </a:t>
            </a:r>
            <a:r>
              <a:rPr lang="en-US" sz="1800" dirty="0" err="1">
                <a:solidFill>
                  <a:srgbClr val="110F35"/>
                </a:solidFill>
              </a:rPr>
              <a:t>ipsum</a:t>
            </a:r>
            <a:r>
              <a:rPr lang="en-US" sz="1800" dirty="0">
                <a:solidFill>
                  <a:srgbClr val="110F35"/>
                </a:solidFill>
              </a:rPr>
              <a:t> dolor sit</a:t>
            </a:r>
          </a:p>
          <a:p>
            <a:r>
              <a:rPr lang="en-US" sz="1800" dirty="0">
                <a:solidFill>
                  <a:srgbClr val="110F35"/>
                </a:solidFill>
              </a:rPr>
              <a:t>Date: Dolor sit 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10</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Collaborator Intelligence (CI) key </a:t>
            </a:r>
            <a:r>
              <a:rPr lang="en-US" dirty="0" smtClean="0"/>
              <a:t>domains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endParaRPr lang="en-US" dirty="0" smtClean="0"/>
          </a:p>
          <a:p>
            <a:endParaRPr lang="en-US" dirty="0"/>
          </a:p>
          <a:p>
            <a:r>
              <a:rPr lang="en-US" dirty="0" smtClean="0"/>
              <a:t>Self</a:t>
            </a:r>
            <a:endParaRPr lang="en-US" dirty="0"/>
          </a:p>
          <a:p>
            <a:r>
              <a:rPr lang="en-US" dirty="0" smtClean="0"/>
              <a:t>Relationships </a:t>
            </a:r>
          </a:p>
          <a:p>
            <a:r>
              <a:rPr lang="en-US" dirty="0" smtClean="0"/>
              <a:t>Context </a:t>
            </a:r>
          </a:p>
          <a:p>
            <a:r>
              <a:rPr lang="en-US" dirty="0" smtClean="0"/>
              <a:t>System</a:t>
            </a:r>
            <a:endParaRPr lang="en-US" dirty="0"/>
          </a:p>
        </p:txBody>
      </p:sp>
    </p:spTree>
    <p:extLst>
      <p:ext uri="{BB962C8B-B14F-4D97-AF65-F5344CB8AC3E}">
        <p14:creationId xmlns:p14="http://schemas.microsoft.com/office/powerpoint/2010/main" val="2302684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Understanding collaboration in everyday care </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1. Draw </a:t>
            </a:r>
            <a:r>
              <a:rPr lang="en-US" dirty="0"/>
              <a:t>learners attentions to context in </a:t>
            </a:r>
            <a:r>
              <a:rPr lang="en-US" dirty="0" smtClean="0"/>
              <a:t>which </a:t>
            </a:r>
            <a:br>
              <a:rPr lang="en-US" dirty="0" smtClean="0"/>
            </a:br>
            <a:r>
              <a:rPr lang="en-US" dirty="0" smtClean="0"/>
              <a:t>    collaboration </a:t>
            </a:r>
            <a:r>
              <a:rPr lang="en-US" dirty="0"/>
              <a:t>is particularly </a:t>
            </a:r>
            <a:r>
              <a:rPr lang="en-US" dirty="0" smtClean="0"/>
              <a:t>important </a:t>
            </a:r>
            <a:r>
              <a:rPr lang="en-US" dirty="0"/>
              <a:t>for </a:t>
            </a:r>
            <a:r>
              <a:rPr lang="en-US" dirty="0" smtClean="0"/>
              <a:t/>
            </a:r>
            <a:br>
              <a:rPr lang="en-US" dirty="0" smtClean="0"/>
            </a:br>
            <a:r>
              <a:rPr lang="en-US" dirty="0" smtClean="0"/>
              <a:t>    your </a:t>
            </a:r>
            <a:r>
              <a:rPr lang="en-US" dirty="0"/>
              <a:t>specialty</a:t>
            </a:r>
          </a:p>
          <a:p>
            <a:pPr marL="0" indent="0">
              <a:buNone/>
            </a:pPr>
            <a:r>
              <a:rPr lang="en-US" dirty="0" smtClean="0"/>
              <a:t>2. Discuss </a:t>
            </a:r>
            <a:r>
              <a:rPr lang="en-US" dirty="0"/>
              <a:t>how to establish and maintain </a:t>
            </a:r>
            <a:r>
              <a:rPr lang="en-US" dirty="0" smtClean="0"/>
              <a:t/>
            </a:r>
            <a:br>
              <a:rPr lang="en-US" dirty="0" smtClean="0"/>
            </a:br>
            <a:r>
              <a:rPr lang="en-US" dirty="0" smtClean="0"/>
              <a:t>    positive </a:t>
            </a:r>
            <a:r>
              <a:rPr lang="en-US" dirty="0"/>
              <a:t>relationships with colleagues</a:t>
            </a:r>
          </a:p>
          <a:p>
            <a:pPr marL="0" indent="0">
              <a:buNone/>
            </a:pPr>
            <a:r>
              <a:rPr lang="en-US" dirty="0" smtClean="0"/>
              <a:t>3. Explore </a:t>
            </a:r>
            <a:r>
              <a:rPr lang="en-US" dirty="0"/>
              <a:t>the positive contribution that </a:t>
            </a:r>
            <a:br>
              <a:rPr lang="en-US" dirty="0"/>
            </a:br>
            <a:r>
              <a:rPr lang="en-US" dirty="0" smtClean="0"/>
              <a:t>    diversity </a:t>
            </a:r>
            <a:r>
              <a:rPr lang="en-US" dirty="0"/>
              <a:t>and difference make to team </a:t>
            </a:r>
            <a:br>
              <a:rPr lang="en-US" dirty="0"/>
            </a:br>
            <a:r>
              <a:rPr lang="en-US" dirty="0" smtClean="0"/>
              <a:t>    effectiveness</a:t>
            </a:r>
            <a:endParaRPr lang="en-US" dirty="0"/>
          </a:p>
          <a:p>
            <a:pPr marL="0" indent="0">
              <a:buNone/>
            </a:pPr>
            <a:r>
              <a:rPr lang="en-US" dirty="0" smtClean="0"/>
              <a:t>4. Provide </a:t>
            </a:r>
            <a:r>
              <a:rPr lang="en-US" dirty="0"/>
              <a:t>structures, approaches and  </a:t>
            </a:r>
            <a:r>
              <a:rPr lang="en-US" dirty="0" smtClean="0"/>
              <a:t/>
            </a:r>
            <a:br>
              <a:rPr lang="en-US" dirty="0" smtClean="0"/>
            </a:br>
            <a:r>
              <a:rPr lang="en-US" dirty="0" smtClean="0"/>
              <a:t>    processes </a:t>
            </a:r>
            <a:r>
              <a:rPr lang="en-US" dirty="0"/>
              <a:t>to manage differences and </a:t>
            </a:r>
            <a:r>
              <a:rPr lang="en-US" dirty="0" smtClean="0"/>
              <a:t>resolve </a:t>
            </a:r>
            <a:br>
              <a:rPr lang="en-US" dirty="0" smtClean="0"/>
            </a:br>
            <a:r>
              <a:rPr lang="en-US" dirty="0" smtClean="0"/>
              <a:t>    conflicts</a:t>
            </a:r>
            <a:endParaRPr lang="en-US" dirty="0"/>
          </a:p>
        </p:txBody>
      </p:sp>
    </p:spTree>
    <p:extLst>
      <p:ext uri="{BB962C8B-B14F-4D97-AF65-F5344CB8AC3E}">
        <p14:creationId xmlns:p14="http://schemas.microsoft.com/office/powerpoint/2010/main" val="2775828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12</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i="1" dirty="0" smtClean="0">
              <a:solidFill>
                <a:srgbClr val="557FA6"/>
              </a:solidFill>
              <a:latin typeface="Frutiger LT Std 45 Light"/>
              <a:ea typeface="MS Mincho"/>
              <a:cs typeface="Times New Roman"/>
            </a:endParaRPr>
          </a:p>
          <a:p>
            <a:pPr marL="0" indent="0">
              <a:buNone/>
            </a:pPr>
            <a:endParaRPr lang="en-US" i="1" dirty="0">
              <a:solidFill>
                <a:srgbClr val="557FA6"/>
              </a:solidFill>
              <a:latin typeface="Frutiger LT Std 45 Light"/>
              <a:ea typeface="MS Mincho"/>
              <a:cs typeface="Times New Roman"/>
            </a:endParaRPr>
          </a:p>
          <a:p>
            <a:pPr marL="0" indent="0">
              <a:buNone/>
            </a:pPr>
            <a:r>
              <a:rPr lang="en-US" i="1" dirty="0" smtClean="0">
                <a:ea typeface="MS Mincho"/>
                <a:cs typeface="Times New Roman"/>
              </a:rPr>
              <a:t>Relationship-</a:t>
            </a:r>
            <a:r>
              <a:rPr lang="en-US" i="1" dirty="0" err="1" smtClean="0">
                <a:ea typeface="MS Mincho"/>
                <a:cs typeface="Times New Roman"/>
              </a:rPr>
              <a:t>centred</a:t>
            </a:r>
            <a:r>
              <a:rPr lang="en-US" i="1" dirty="0" smtClean="0">
                <a:ea typeface="MS Mincho"/>
                <a:cs typeface="Times New Roman"/>
              </a:rPr>
              <a:t> </a:t>
            </a:r>
            <a:r>
              <a:rPr lang="en-US" i="1" dirty="0">
                <a:ea typeface="MS Mincho"/>
                <a:cs typeface="Times New Roman"/>
              </a:rPr>
              <a:t>care is “an approach that recognizes the importance and uniqueness of each health care participant’s relationship with each other, and considers these relationships to be central in supporting high-quality care, high-quality work environment, and superior organizational performance.</a:t>
            </a:r>
            <a:endParaRPr lang="en-US" dirty="0"/>
          </a:p>
        </p:txBody>
      </p:sp>
    </p:spTree>
    <p:extLst>
      <p:ext uri="{BB962C8B-B14F-4D97-AF65-F5344CB8AC3E}">
        <p14:creationId xmlns:p14="http://schemas.microsoft.com/office/powerpoint/2010/main" val="2130623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Features of effective handovers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ea typeface="MS Mincho"/>
              <a:cs typeface="Times New Roman"/>
            </a:endParaRPr>
          </a:p>
          <a:p>
            <a:pPr marL="0" indent="0">
              <a:buNone/>
            </a:pPr>
            <a:r>
              <a:rPr lang="en-US" dirty="0" smtClean="0">
                <a:ea typeface="MS Mincho"/>
                <a:cs typeface="Times New Roman"/>
              </a:rPr>
              <a:t>•  Focused </a:t>
            </a:r>
            <a:r>
              <a:rPr lang="en-US" dirty="0">
                <a:ea typeface="MS Mincho"/>
                <a:cs typeface="Times New Roman"/>
              </a:rPr>
              <a:t>on giving and receiving patient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information </a:t>
            </a:r>
          </a:p>
          <a:p>
            <a:pPr marL="0" indent="0">
              <a:buNone/>
            </a:pPr>
            <a:r>
              <a:rPr lang="en-US" dirty="0" smtClean="0">
                <a:ea typeface="MS Mincho"/>
                <a:cs typeface="Times New Roman"/>
              </a:rPr>
              <a:t>•  Standardized </a:t>
            </a:r>
            <a:r>
              <a:rPr lang="en-US" dirty="0">
                <a:ea typeface="MS Mincho"/>
                <a:cs typeface="Times New Roman"/>
              </a:rPr>
              <a:t>handover tools for verbal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communication</a:t>
            </a:r>
            <a:r>
              <a:rPr lang="en-US" dirty="0">
                <a:ea typeface="MS Mincho"/>
                <a:cs typeface="Times New Roman"/>
              </a:rPr>
              <a:t>, electronic handover tools,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formal </a:t>
            </a:r>
            <a:r>
              <a:rPr lang="en-US" dirty="0">
                <a:ea typeface="MS Mincho"/>
                <a:cs typeface="Times New Roman"/>
              </a:rPr>
              <a:t>checklists</a:t>
            </a:r>
          </a:p>
          <a:p>
            <a:pPr marL="0" indent="0">
              <a:buNone/>
            </a:pPr>
            <a:r>
              <a:rPr lang="en-US" dirty="0">
                <a:ea typeface="MS Mincho"/>
                <a:cs typeface="Times New Roman"/>
              </a:rPr>
              <a:t>• Teamwork training in </a:t>
            </a:r>
            <a:r>
              <a:rPr lang="en-US" dirty="0" smtClean="0">
                <a:ea typeface="MS Mincho"/>
                <a:cs typeface="Times New Roman"/>
              </a:rPr>
              <a:t>handovers</a:t>
            </a:r>
            <a:endParaRPr lang="en-US" dirty="0"/>
          </a:p>
        </p:txBody>
      </p:sp>
    </p:spTree>
    <p:extLst>
      <p:ext uri="{BB962C8B-B14F-4D97-AF65-F5344CB8AC3E}">
        <p14:creationId xmlns:p14="http://schemas.microsoft.com/office/powerpoint/2010/main" val="1589816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14</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Risk reduction reminders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457200" indent="-457200">
              <a:buAutoNum type="arabicPeriod"/>
            </a:pPr>
            <a:endParaRPr lang="en-US" dirty="0" smtClean="0">
              <a:ea typeface="MS Mincho"/>
              <a:cs typeface="Times New Roman"/>
            </a:endParaRPr>
          </a:p>
          <a:p>
            <a:pPr marL="457200" indent="-457200">
              <a:buAutoNum type="arabicPeriod"/>
            </a:pPr>
            <a:r>
              <a:rPr lang="en-US" dirty="0" smtClean="0">
                <a:ea typeface="MS Mincho"/>
                <a:cs typeface="Times New Roman"/>
              </a:rPr>
              <a:t>Confirm WHY</a:t>
            </a:r>
          </a:p>
          <a:p>
            <a:pPr marL="457200" indent="-457200">
              <a:buAutoNum type="arabicPeriod"/>
            </a:pPr>
            <a:r>
              <a:rPr lang="en-US" dirty="0" smtClean="0">
                <a:ea typeface="MS Mincho"/>
                <a:cs typeface="Times New Roman"/>
              </a:rPr>
              <a:t>Confirm WHO</a:t>
            </a:r>
            <a:endParaRPr lang="en-US" dirty="0">
              <a:ea typeface="MS Mincho"/>
              <a:cs typeface="Times New Roman"/>
            </a:endParaRPr>
          </a:p>
          <a:p>
            <a:pPr marL="0" indent="0">
              <a:buNone/>
            </a:pPr>
            <a:r>
              <a:rPr lang="en-US" dirty="0">
                <a:ea typeface="MS Mincho"/>
                <a:cs typeface="Times New Roman"/>
              </a:rPr>
              <a:t>3. Verify roles and responsibilities </a:t>
            </a:r>
            <a:endParaRPr lang="en-US" dirty="0" smtClean="0">
              <a:ea typeface="MS Mincho"/>
              <a:cs typeface="Times New Roman"/>
            </a:endParaRPr>
          </a:p>
          <a:p>
            <a:pPr marL="0" indent="0">
              <a:buNone/>
            </a:pPr>
            <a:r>
              <a:rPr lang="en-US" dirty="0" smtClean="0">
                <a:ea typeface="MS Mincho"/>
                <a:cs typeface="Times New Roman"/>
              </a:rPr>
              <a:t>4</a:t>
            </a:r>
            <a:r>
              <a:rPr lang="en-US" dirty="0">
                <a:ea typeface="MS Mincho"/>
                <a:cs typeface="Times New Roman"/>
              </a:rPr>
              <a:t>. </a:t>
            </a:r>
            <a:r>
              <a:rPr lang="en-US" dirty="0" smtClean="0">
                <a:ea typeface="MS Mincho"/>
                <a:cs typeface="Times New Roman"/>
              </a:rPr>
              <a:t>Structure the HOW</a:t>
            </a:r>
          </a:p>
          <a:p>
            <a:pPr marL="0" indent="0">
              <a:buNone/>
            </a:pPr>
            <a:r>
              <a:rPr lang="en-US" dirty="0" smtClean="0">
                <a:ea typeface="MS Mincho"/>
                <a:cs typeface="Times New Roman"/>
              </a:rPr>
              <a:t>5</a:t>
            </a:r>
            <a:r>
              <a:rPr lang="en-US" dirty="0">
                <a:ea typeface="MS Mincho"/>
                <a:cs typeface="Times New Roman"/>
              </a:rPr>
              <a:t>. </a:t>
            </a:r>
            <a:r>
              <a:rPr lang="en-US" dirty="0" smtClean="0">
                <a:ea typeface="MS Mincho"/>
                <a:cs typeface="Times New Roman"/>
              </a:rPr>
              <a:t>Ensure understanding of WHAT</a:t>
            </a:r>
          </a:p>
          <a:p>
            <a:pPr marL="0" indent="0">
              <a:buNone/>
            </a:pPr>
            <a:r>
              <a:rPr lang="en-US" dirty="0" smtClean="0">
                <a:ea typeface="MS Mincho"/>
                <a:cs typeface="Times New Roman"/>
              </a:rPr>
              <a:t>6</a:t>
            </a:r>
            <a:r>
              <a:rPr lang="en-US" dirty="0">
                <a:ea typeface="MS Mincho"/>
                <a:cs typeface="Times New Roman"/>
              </a:rPr>
              <a:t>. </a:t>
            </a:r>
            <a:r>
              <a:rPr lang="en-US" dirty="0" smtClean="0">
                <a:ea typeface="MS Mincho"/>
                <a:cs typeface="Times New Roman"/>
              </a:rPr>
              <a:t>Document</a:t>
            </a:r>
            <a:endParaRPr lang="en-US" dirty="0"/>
          </a:p>
        </p:txBody>
      </p:sp>
    </p:spTree>
    <p:extLst>
      <p:ext uri="{BB962C8B-B14F-4D97-AF65-F5344CB8AC3E}">
        <p14:creationId xmlns:p14="http://schemas.microsoft.com/office/powerpoint/2010/main" val="38775011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15</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lgn="ctr">
              <a:buNone/>
            </a:pPr>
            <a:endParaRPr lang="en-US" dirty="0" smtClean="0">
              <a:ea typeface="MS Mincho"/>
              <a:cs typeface="Times New Roman"/>
            </a:endParaRPr>
          </a:p>
          <a:p>
            <a:pPr marL="0" indent="0" algn="ctr">
              <a:buNone/>
            </a:pPr>
            <a:endParaRPr lang="en-US" dirty="0">
              <a:ea typeface="MS Mincho"/>
              <a:cs typeface="Times New Roman"/>
            </a:endParaRPr>
          </a:p>
          <a:p>
            <a:pPr marL="0" indent="0" algn="ctr">
              <a:buNone/>
            </a:pPr>
            <a:endParaRPr lang="en-US" dirty="0" smtClean="0">
              <a:ea typeface="MS Mincho"/>
              <a:cs typeface="Times New Roman"/>
            </a:endParaRPr>
          </a:p>
          <a:p>
            <a:pPr marL="0" indent="0" algn="ctr">
              <a:buNone/>
            </a:pPr>
            <a:r>
              <a:rPr lang="en-US" dirty="0" smtClean="0">
                <a:ea typeface="MS Mincho"/>
                <a:cs typeface="Times New Roman"/>
              </a:rPr>
              <a:t>Worksheet T3</a:t>
            </a:r>
          </a:p>
          <a:p>
            <a:pPr marL="0" indent="0" algn="ctr">
              <a:buNone/>
            </a:pPr>
            <a:r>
              <a:rPr lang="en-US" dirty="0" smtClean="0">
                <a:ea typeface="MS Mincho"/>
                <a:cs typeface="Times New Roman"/>
              </a:rPr>
              <a:t>Intention vs. Impact</a:t>
            </a:r>
          </a:p>
        </p:txBody>
      </p:sp>
    </p:spTree>
    <p:extLst>
      <p:ext uri="{BB962C8B-B14F-4D97-AF65-F5344CB8AC3E}">
        <p14:creationId xmlns:p14="http://schemas.microsoft.com/office/powerpoint/2010/main" val="2358666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PRIME Model</a:t>
            </a:r>
            <a:endParaRPr lang="en-US" dirty="0"/>
          </a:p>
        </p:txBody>
      </p:sp>
      <p:sp>
        <p:nvSpPr>
          <p:cNvPr id="20486" name="Rectangle 6"/>
          <p:cNvSpPr>
            <a:spLocks noGrp="1" noChangeArrowheads="1"/>
          </p:cNvSpPr>
          <p:nvPr>
            <p:ph type="body" idx="1"/>
          </p:nvPr>
        </p:nvSpPr>
        <p:spPr>
          <a:xfrm>
            <a:off x="683568" y="1556792"/>
            <a:ext cx="7776864" cy="4890864"/>
          </a:xfrm>
        </p:spPr>
        <p:txBody>
          <a:bodyPr/>
          <a:lstStyle/>
          <a:p>
            <a:pPr marL="0" indent="0">
              <a:buNone/>
            </a:pPr>
            <a:endParaRPr lang="en-US" dirty="0" smtClean="0">
              <a:ea typeface="MS Mincho"/>
              <a:cs typeface="Times New Roman"/>
            </a:endParaRPr>
          </a:p>
          <a:p>
            <a:pPr marL="0" indent="0">
              <a:buNone/>
            </a:pPr>
            <a:r>
              <a:rPr lang="en-US" dirty="0" smtClean="0">
                <a:ea typeface="MS Mincho"/>
                <a:cs typeface="Times New Roman"/>
              </a:rPr>
              <a:t>•</a:t>
            </a:r>
            <a:r>
              <a:rPr lang="en-US" dirty="0">
                <a:ea typeface="MS Mincho"/>
                <a:cs typeface="Times New Roman"/>
              </a:rPr>
              <a:t> </a:t>
            </a:r>
            <a:r>
              <a:rPr lang="en-US" dirty="0" smtClean="0">
                <a:ea typeface="MS Mincho"/>
                <a:cs typeface="Times New Roman"/>
              </a:rPr>
              <a:t> </a:t>
            </a:r>
            <a:r>
              <a:rPr lang="en-US" b="1" dirty="0" smtClean="0">
                <a:ea typeface="MS Mincho"/>
                <a:cs typeface="Times New Roman"/>
              </a:rPr>
              <a:t>P</a:t>
            </a:r>
            <a:r>
              <a:rPr lang="en-US" dirty="0" smtClean="0">
                <a:ea typeface="MS Mincho"/>
                <a:cs typeface="Times New Roman"/>
              </a:rPr>
              <a:t>ersonal</a:t>
            </a:r>
            <a:r>
              <a:rPr lang="en-US" dirty="0">
                <a:ea typeface="MS Mincho"/>
                <a:cs typeface="Times New Roman"/>
              </a:rPr>
              <a:t>, professional, and patient </a:t>
            </a:r>
            <a:r>
              <a:rPr lang="en-US" dirty="0" smtClean="0">
                <a:ea typeface="MS Mincho"/>
                <a:cs typeface="Times New Roman"/>
              </a:rPr>
              <a:t>differences </a:t>
            </a:r>
            <a:endParaRPr lang="en-US" dirty="0">
              <a:ea typeface="MS Mincho"/>
              <a:cs typeface="Times New Roman"/>
            </a:endParaRPr>
          </a:p>
          <a:p>
            <a:pPr marL="0" indent="0">
              <a:buNone/>
            </a:pPr>
            <a:r>
              <a:rPr lang="en-US" dirty="0" smtClean="0">
                <a:ea typeface="MS Mincho"/>
                <a:cs typeface="Times New Roman"/>
              </a:rPr>
              <a:t>•  </a:t>
            </a:r>
            <a:r>
              <a:rPr lang="en-US" b="1" dirty="0" smtClean="0">
                <a:ea typeface="MS Mincho"/>
                <a:cs typeface="Times New Roman"/>
              </a:rPr>
              <a:t>R</a:t>
            </a:r>
            <a:r>
              <a:rPr lang="en-US" dirty="0" smtClean="0">
                <a:ea typeface="MS Mincho"/>
                <a:cs typeface="Times New Roman"/>
              </a:rPr>
              <a:t>ole </a:t>
            </a:r>
            <a:r>
              <a:rPr lang="en-US" dirty="0">
                <a:ea typeface="MS Mincho"/>
                <a:cs typeface="Times New Roman"/>
              </a:rPr>
              <a:t>confusion </a:t>
            </a:r>
          </a:p>
          <a:p>
            <a:pPr marL="0" indent="0">
              <a:buNone/>
            </a:pPr>
            <a:r>
              <a:rPr lang="en-US" dirty="0" smtClean="0">
                <a:ea typeface="MS Mincho"/>
                <a:cs typeface="Times New Roman"/>
              </a:rPr>
              <a:t>•  </a:t>
            </a:r>
            <a:r>
              <a:rPr lang="en-US" b="1" dirty="0" smtClean="0">
                <a:ea typeface="MS Mincho"/>
                <a:cs typeface="Times New Roman"/>
              </a:rPr>
              <a:t>I</a:t>
            </a:r>
            <a:r>
              <a:rPr lang="en-US" dirty="0" smtClean="0">
                <a:ea typeface="MS Mincho"/>
                <a:cs typeface="Times New Roman"/>
              </a:rPr>
              <a:t>nformational </a:t>
            </a:r>
            <a:r>
              <a:rPr lang="en-US" dirty="0">
                <a:ea typeface="MS Mincho"/>
                <a:cs typeface="Times New Roman"/>
              </a:rPr>
              <a:t>deficiencies </a:t>
            </a:r>
          </a:p>
          <a:p>
            <a:pPr marL="0" indent="0">
              <a:buNone/>
            </a:pPr>
            <a:r>
              <a:rPr lang="en-US" dirty="0" smtClean="0">
                <a:ea typeface="MS Mincho"/>
                <a:cs typeface="Times New Roman"/>
              </a:rPr>
              <a:t>•  </a:t>
            </a:r>
            <a:r>
              <a:rPr lang="en-US" b="1" dirty="0" smtClean="0">
                <a:ea typeface="MS Mincho"/>
                <a:cs typeface="Times New Roman"/>
              </a:rPr>
              <a:t>M</a:t>
            </a:r>
            <a:r>
              <a:rPr lang="en-US" dirty="0" smtClean="0">
                <a:ea typeface="MS Mincho"/>
                <a:cs typeface="Times New Roman"/>
              </a:rPr>
              <a:t>ethods </a:t>
            </a:r>
            <a:endParaRPr lang="en-US" dirty="0">
              <a:ea typeface="MS Mincho"/>
              <a:cs typeface="Times New Roman"/>
            </a:endParaRPr>
          </a:p>
          <a:p>
            <a:pPr marL="0" indent="0">
              <a:buNone/>
            </a:pPr>
            <a:r>
              <a:rPr lang="en-US" dirty="0" smtClean="0">
                <a:ea typeface="MS Mincho"/>
                <a:cs typeface="Times New Roman"/>
              </a:rPr>
              <a:t>•  </a:t>
            </a:r>
            <a:r>
              <a:rPr lang="en-US" b="1" dirty="0" smtClean="0">
                <a:ea typeface="MS Mincho"/>
                <a:cs typeface="Times New Roman"/>
              </a:rPr>
              <a:t>E</a:t>
            </a:r>
            <a:r>
              <a:rPr lang="en-US" dirty="0" smtClean="0">
                <a:ea typeface="MS Mincho"/>
                <a:cs typeface="Times New Roman"/>
              </a:rPr>
              <a:t>nvironmental </a:t>
            </a:r>
            <a:r>
              <a:rPr lang="en-US" dirty="0">
                <a:ea typeface="MS Mincho"/>
                <a:cs typeface="Times New Roman"/>
              </a:rPr>
              <a:t>stress</a:t>
            </a:r>
          </a:p>
          <a:p>
            <a:pPr marL="0" indent="0" algn="ctr">
              <a:buNone/>
            </a:pPr>
            <a:endParaRPr lang="en-US" dirty="0" smtClean="0">
              <a:ea typeface="MS Mincho"/>
              <a:cs typeface="Times New Roman"/>
            </a:endParaRPr>
          </a:p>
        </p:txBody>
      </p:sp>
    </p:spTree>
    <p:extLst>
      <p:ext uri="{BB962C8B-B14F-4D97-AF65-F5344CB8AC3E}">
        <p14:creationId xmlns:p14="http://schemas.microsoft.com/office/powerpoint/2010/main" val="1892606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17</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lgn="ctr">
              <a:buNone/>
            </a:pPr>
            <a:endParaRPr lang="en-US" dirty="0" smtClean="0">
              <a:ea typeface="MS Mincho"/>
              <a:cs typeface="Times New Roman"/>
            </a:endParaRPr>
          </a:p>
          <a:p>
            <a:pPr marL="0" indent="0" algn="ctr">
              <a:buNone/>
            </a:pPr>
            <a:endParaRPr lang="en-US" dirty="0">
              <a:ea typeface="MS Mincho"/>
              <a:cs typeface="Times New Roman"/>
            </a:endParaRPr>
          </a:p>
          <a:p>
            <a:pPr marL="0" indent="0" algn="ctr">
              <a:buNone/>
            </a:pPr>
            <a:endParaRPr lang="en-US" dirty="0" smtClean="0">
              <a:ea typeface="MS Mincho"/>
              <a:cs typeface="Times New Roman"/>
            </a:endParaRPr>
          </a:p>
          <a:p>
            <a:pPr marL="0" indent="0" algn="ctr">
              <a:buNone/>
            </a:pPr>
            <a:r>
              <a:rPr lang="en-US" dirty="0" smtClean="0">
                <a:ea typeface="MS Mincho"/>
                <a:cs typeface="Times New Roman"/>
              </a:rPr>
              <a:t>Worksheet T4</a:t>
            </a:r>
          </a:p>
          <a:p>
            <a:pPr marL="0" indent="0" algn="ctr">
              <a:buNone/>
            </a:pPr>
            <a:r>
              <a:rPr lang="en-US" dirty="0" smtClean="0">
                <a:ea typeface="MS Mincho"/>
                <a:cs typeface="Times New Roman"/>
              </a:rPr>
              <a:t>Prime Factors</a:t>
            </a:r>
          </a:p>
        </p:txBody>
      </p:sp>
    </p:spTree>
    <p:extLst>
      <p:ext uri="{BB962C8B-B14F-4D97-AF65-F5344CB8AC3E}">
        <p14:creationId xmlns:p14="http://schemas.microsoft.com/office/powerpoint/2010/main" val="10127076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18</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lgn="ctr">
              <a:buNone/>
            </a:pPr>
            <a:endParaRPr lang="en-US" dirty="0" smtClean="0">
              <a:ea typeface="MS Mincho"/>
              <a:cs typeface="Times New Roman"/>
            </a:endParaRPr>
          </a:p>
          <a:p>
            <a:pPr marL="0" indent="0">
              <a:buNone/>
            </a:pPr>
            <a:r>
              <a:rPr lang="en-US" b="1" dirty="0">
                <a:ea typeface="MS Mincho"/>
                <a:cs typeface="Times New Roman"/>
              </a:rPr>
              <a:t>‘In the moment’ </a:t>
            </a:r>
            <a:r>
              <a:rPr lang="en-US" dirty="0">
                <a:ea typeface="MS Mincho"/>
                <a:cs typeface="Times New Roman"/>
              </a:rPr>
              <a:t>rules for managing differences and conflict</a:t>
            </a:r>
          </a:p>
          <a:p>
            <a:pPr marL="0" indent="0">
              <a:buNone/>
            </a:pPr>
            <a:r>
              <a:rPr lang="en-US" dirty="0" smtClean="0">
                <a:ea typeface="MS Mincho"/>
                <a:cs typeface="Times New Roman"/>
              </a:rPr>
              <a:t>1. Stay </a:t>
            </a:r>
            <a:r>
              <a:rPr lang="en-US" dirty="0">
                <a:ea typeface="MS Mincho"/>
                <a:cs typeface="Times New Roman"/>
              </a:rPr>
              <a:t>calm</a:t>
            </a:r>
          </a:p>
          <a:p>
            <a:pPr marL="0" indent="0">
              <a:buNone/>
            </a:pPr>
            <a:r>
              <a:rPr lang="en-US" dirty="0" smtClean="0">
                <a:ea typeface="MS Mincho"/>
                <a:cs typeface="Times New Roman"/>
              </a:rPr>
              <a:t>2. Stay </a:t>
            </a:r>
            <a:r>
              <a:rPr lang="en-US" dirty="0">
                <a:ea typeface="MS Mincho"/>
                <a:cs typeface="Times New Roman"/>
              </a:rPr>
              <a:t>focused</a:t>
            </a:r>
          </a:p>
          <a:p>
            <a:pPr marL="0" indent="0">
              <a:buNone/>
            </a:pPr>
            <a:r>
              <a:rPr lang="en-US" dirty="0" smtClean="0">
                <a:ea typeface="MS Mincho"/>
                <a:cs typeface="Times New Roman"/>
              </a:rPr>
              <a:t>3. Slow </a:t>
            </a:r>
            <a:r>
              <a:rPr lang="en-US" dirty="0">
                <a:ea typeface="MS Mincho"/>
                <a:cs typeface="Times New Roman"/>
              </a:rPr>
              <a:t>down and talk to others</a:t>
            </a:r>
          </a:p>
          <a:p>
            <a:pPr marL="0" indent="0">
              <a:buNone/>
            </a:pPr>
            <a:r>
              <a:rPr lang="en-US" dirty="0" smtClean="0">
                <a:ea typeface="MS Mincho"/>
                <a:cs typeface="Times New Roman"/>
              </a:rPr>
              <a:t>4. Redirect </a:t>
            </a:r>
            <a:r>
              <a:rPr lang="en-US" dirty="0">
                <a:ea typeface="MS Mincho"/>
                <a:cs typeface="Times New Roman"/>
              </a:rPr>
              <a:t>others as needed</a:t>
            </a:r>
          </a:p>
        </p:txBody>
      </p:sp>
    </p:spTree>
    <p:extLst>
      <p:ext uri="{BB962C8B-B14F-4D97-AF65-F5344CB8AC3E}">
        <p14:creationId xmlns:p14="http://schemas.microsoft.com/office/powerpoint/2010/main" val="684007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Approaches to apply to different situations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ea typeface="MS Mincho"/>
              <a:cs typeface="Times New Roman"/>
            </a:endParaRPr>
          </a:p>
          <a:p>
            <a:pPr marL="0" indent="0">
              <a:buNone/>
            </a:pPr>
            <a:r>
              <a:rPr lang="en-US" dirty="0" smtClean="0">
                <a:ea typeface="MS Mincho"/>
                <a:cs typeface="Times New Roman"/>
              </a:rPr>
              <a:t>1. Dictate</a:t>
            </a:r>
            <a:endParaRPr lang="en-US" dirty="0">
              <a:ea typeface="MS Mincho"/>
              <a:cs typeface="Times New Roman"/>
            </a:endParaRPr>
          </a:p>
          <a:p>
            <a:pPr marL="0" indent="0">
              <a:buNone/>
            </a:pPr>
            <a:r>
              <a:rPr lang="en-US" dirty="0" smtClean="0">
                <a:ea typeface="MS Mincho"/>
                <a:cs typeface="Times New Roman"/>
              </a:rPr>
              <a:t>2. Avoid</a:t>
            </a:r>
            <a:endParaRPr lang="en-US" dirty="0">
              <a:ea typeface="MS Mincho"/>
              <a:cs typeface="Times New Roman"/>
            </a:endParaRPr>
          </a:p>
          <a:p>
            <a:pPr marL="0" indent="0">
              <a:buNone/>
            </a:pPr>
            <a:r>
              <a:rPr lang="en-US" dirty="0" smtClean="0">
                <a:ea typeface="MS Mincho"/>
                <a:cs typeface="Times New Roman"/>
              </a:rPr>
              <a:t>3. Accommodate</a:t>
            </a:r>
            <a:endParaRPr lang="en-US" dirty="0">
              <a:ea typeface="MS Mincho"/>
              <a:cs typeface="Times New Roman"/>
            </a:endParaRPr>
          </a:p>
          <a:p>
            <a:pPr marL="457200" indent="-457200">
              <a:buAutoNum type="arabicPeriod" startAt="4"/>
            </a:pPr>
            <a:r>
              <a:rPr lang="en-US" dirty="0" smtClean="0">
                <a:ea typeface="MS Mincho"/>
                <a:cs typeface="Times New Roman"/>
              </a:rPr>
              <a:t>Compromise</a:t>
            </a:r>
          </a:p>
          <a:p>
            <a:pPr marL="457200" indent="-457200">
              <a:buAutoNum type="arabicPeriod" startAt="4"/>
            </a:pPr>
            <a:r>
              <a:rPr lang="en-US" dirty="0" smtClean="0">
                <a:ea typeface="MS Mincho"/>
                <a:cs typeface="Times New Roman"/>
              </a:rPr>
              <a:t>Collaborate</a:t>
            </a:r>
            <a:endParaRPr lang="en-US" dirty="0">
              <a:ea typeface="MS Mincho"/>
              <a:cs typeface="Times New Roman"/>
            </a:endParaRPr>
          </a:p>
        </p:txBody>
      </p:sp>
    </p:spTree>
    <p:extLst>
      <p:ext uri="{BB962C8B-B14F-4D97-AF65-F5344CB8AC3E}">
        <p14:creationId xmlns:p14="http://schemas.microsoft.com/office/powerpoint/2010/main" val="674366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a:t>
            </a:fld>
            <a:endParaRPr lang="en-US" sz="1400">
              <a:latin typeface="Arial" charset="0"/>
            </a:endParaRPr>
          </a:p>
        </p:txBody>
      </p:sp>
      <p:sp>
        <p:nvSpPr>
          <p:cNvPr id="7208" name="Rectangle 40"/>
          <p:cNvSpPr>
            <a:spLocks noGrp="1" noChangeArrowheads="1"/>
          </p:cNvSpPr>
          <p:nvPr>
            <p:ph type="title"/>
          </p:nvPr>
        </p:nvSpPr>
        <p:spPr/>
        <p:txBody>
          <a:bodyPr/>
          <a:lstStyle/>
          <a:p>
            <a:pPr marL="0" indent="0"/>
            <a:endParaRPr lang="en-US" dirty="0"/>
          </a:p>
        </p:txBody>
      </p:sp>
      <p:sp>
        <p:nvSpPr>
          <p:cNvPr id="7209" name="Rectangle 41"/>
          <p:cNvSpPr>
            <a:spLocks noGrp="1" noChangeArrowheads="1"/>
          </p:cNvSpPr>
          <p:nvPr>
            <p:ph type="body" idx="1"/>
          </p:nvPr>
        </p:nvSpPr>
        <p:spPr/>
        <p:txBody>
          <a:bodyPr/>
          <a:lstStyle/>
          <a:p>
            <a:pPr marL="0" indent="0">
              <a:buNone/>
            </a:pPr>
            <a:r>
              <a:rPr lang="en-CA" sz="2000" dirty="0" smtClean="0"/>
              <a:t>The </a:t>
            </a:r>
            <a:r>
              <a:rPr lang="en-CA" sz="2000" dirty="0"/>
              <a:t>unmodified content below was created for the </a:t>
            </a:r>
            <a:r>
              <a:rPr lang="en-CA" sz="2000" i="1" dirty="0"/>
              <a:t>CanMEDS Teaching and Assessment Tools Guide </a:t>
            </a:r>
            <a:r>
              <a:rPr lang="en-CA" sz="2000" dirty="0"/>
              <a:t>by </a:t>
            </a:r>
            <a:r>
              <a:rPr lang="en-CA" sz="2000" dirty="0" smtClean="0"/>
              <a:t>S Glover Takahashi, D Richardson and D Martin and </a:t>
            </a:r>
            <a:r>
              <a:rPr lang="en-CA" sz="2000" dirty="0"/>
              <a:t>is owned by the Royal College of Physicians and Surgeons of Canada. You may use, reproduce and modify the content for your own non-commercial purposes provided that your modifications are clearly indicated and you provide attribution to the Royal College.  The Royal College may revoke this permission at any time by providing written notice.  </a:t>
            </a:r>
            <a:endParaRPr lang="en-US" sz="2000" dirty="0"/>
          </a:p>
          <a:p>
            <a:pPr marL="0" indent="0">
              <a:buNone/>
            </a:pPr>
            <a:r>
              <a:rPr lang="en-CA" sz="2000" b="1" u="sng" dirty="0"/>
              <a:t>NOTICE:  The content below may have been modified from its original form and may not represent the opinion or views of the Royal College</a:t>
            </a:r>
            <a:r>
              <a:rPr lang="en-CA" sz="2000" b="1" u="sng" dirty="0" smtClean="0"/>
              <a:t>.</a:t>
            </a:r>
            <a:endParaRPr lang="en-US" sz="2000" dirty="0"/>
          </a:p>
        </p:txBody>
      </p:sp>
    </p:spTree>
    <p:extLst>
      <p:ext uri="{BB962C8B-B14F-4D97-AF65-F5344CB8AC3E}">
        <p14:creationId xmlns:p14="http://schemas.microsoft.com/office/powerpoint/2010/main" val="10086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20</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Steps and hints to promote understanding</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ea typeface="MS Mincho"/>
              <a:cs typeface="Times New Roman"/>
            </a:endParaRPr>
          </a:p>
          <a:p>
            <a:pPr marL="457200" indent="-457200">
              <a:buAutoNum type="arabicPeriod"/>
            </a:pPr>
            <a:r>
              <a:rPr lang="en-US" dirty="0" smtClean="0">
                <a:ea typeface="MS Mincho"/>
                <a:cs typeface="Times New Roman"/>
              </a:rPr>
              <a:t>Identify </a:t>
            </a:r>
            <a:r>
              <a:rPr lang="en-US" dirty="0">
                <a:ea typeface="MS Mincho"/>
                <a:cs typeface="Times New Roman"/>
              </a:rPr>
              <a:t>the need for a </a:t>
            </a:r>
            <a:r>
              <a:rPr lang="en-US" dirty="0" smtClean="0">
                <a:ea typeface="MS Mincho"/>
                <a:cs typeface="Times New Roman"/>
              </a:rPr>
              <a:t>conversation</a:t>
            </a:r>
          </a:p>
          <a:p>
            <a:pPr marL="457200" indent="-457200">
              <a:buAutoNum type="arabicPeriod"/>
            </a:pPr>
            <a:r>
              <a:rPr lang="en-US" dirty="0" smtClean="0">
                <a:ea typeface="MS Mincho"/>
                <a:cs typeface="Times New Roman"/>
              </a:rPr>
              <a:t>Actively listen</a:t>
            </a:r>
          </a:p>
          <a:p>
            <a:pPr marL="457200" indent="-457200">
              <a:buAutoNum type="arabicPeriod"/>
            </a:pPr>
            <a:r>
              <a:rPr lang="en-US" dirty="0" smtClean="0">
                <a:ea typeface="MS Mincho"/>
                <a:cs typeface="Times New Roman"/>
              </a:rPr>
              <a:t>Acknowledge </a:t>
            </a:r>
            <a:r>
              <a:rPr lang="en-US" dirty="0">
                <a:ea typeface="MS Mincho"/>
                <a:cs typeface="Times New Roman"/>
              </a:rPr>
              <a:t>others’ points of </a:t>
            </a:r>
            <a:r>
              <a:rPr lang="en-US" dirty="0" smtClean="0">
                <a:ea typeface="MS Mincho"/>
                <a:cs typeface="Times New Roman"/>
              </a:rPr>
              <a:t>view</a:t>
            </a:r>
            <a:endParaRPr lang="en-US" dirty="0">
              <a:ea typeface="MS Mincho"/>
              <a:cs typeface="Times New Roman"/>
            </a:endParaRPr>
          </a:p>
          <a:p>
            <a:pPr marL="0" indent="0">
              <a:buNone/>
            </a:pPr>
            <a:r>
              <a:rPr lang="en-US" dirty="0">
                <a:ea typeface="MS Mincho"/>
                <a:cs typeface="Times New Roman"/>
              </a:rPr>
              <a:t>4. Share your </a:t>
            </a:r>
            <a:r>
              <a:rPr lang="en-US" dirty="0" smtClean="0">
                <a:ea typeface="MS Mincho"/>
                <a:cs typeface="Times New Roman"/>
              </a:rPr>
              <a:t>viewpoint</a:t>
            </a:r>
          </a:p>
          <a:p>
            <a:pPr marL="0" indent="0">
              <a:buNone/>
            </a:pPr>
            <a:r>
              <a:rPr lang="en-US" dirty="0" smtClean="0">
                <a:ea typeface="MS Mincho"/>
                <a:cs typeface="Times New Roman"/>
              </a:rPr>
              <a:t>5</a:t>
            </a:r>
            <a:r>
              <a:rPr lang="en-US" dirty="0">
                <a:ea typeface="MS Mincho"/>
                <a:cs typeface="Times New Roman"/>
              </a:rPr>
              <a:t>. Seek common </a:t>
            </a:r>
            <a:r>
              <a:rPr lang="en-US" dirty="0" smtClean="0">
                <a:ea typeface="MS Mincho"/>
                <a:cs typeface="Times New Roman"/>
              </a:rPr>
              <a:t>ground</a:t>
            </a:r>
            <a:endParaRPr lang="en-US" dirty="0">
              <a:ea typeface="MS Mincho"/>
              <a:cs typeface="Times New Roman"/>
            </a:endParaRPr>
          </a:p>
          <a:p>
            <a:pPr marL="0" indent="0">
              <a:buNone/>
            </a:pPr>
            <a:r>
              <a:rPr lang="en-US" dirty="0">
                <a:ea typeface="MS Mincho"/>
                <a:cs typeface="Times New Roman"/>
              </a:rPr>
              <a:t>6. Reach agreement on next </a:t>
            </a:r>
            <a:r>
              <a:rPr lang="en-US" dirty="0" smtClean="0">
                <a:ea typeface="MS Mincho"/>
                <a:cs typeface="Times New Roman"/>
              </a:rPr>
              <a:t>steps</a:t>
            </a:r>
            <a:endParaRPr lang="en-US" dirty="0">
              <a:ea typeface="MS Mincho"/>
              <a:cs typeface="Times New Roman"/>
            </a:endParaRPr>
          </a:p>
        </p:txBody>
      </p:sp>
    </p:spTree>
    <p:extLst>
      <p:ext uri="{BB962C8B-B14F-4D97-AF65-F5344CB8AC3E}">
        <p14:creationId xmlns:p14="http://schemas.microsoft.com/office/powerpoint/2010/main" val="4265960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Objectives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ea typeface="MS Mincho"/>
              <a:cs typeface="Times New Roman"/>
            </a:endParaRPr>
          </a:p>
          <a:p>
            <a:pPr marL="0" lvl="0" indent="0">
              <a:buNone/>
            </a:pPr>
            <a:r>
              <a:rPr lang="en-US" dirty="0" smtClean="0"/>
              <a:t>1. Recognize </a:t>
            </a:r>
            <a:r>
              <a:rPr lang="en-US" dirty="0"/>
              <a:t>common words related to the </a:t>
            </a:r>
            <a:r>
              <a:rPr lang="en-US" dirty="0" smtClean="0"/>
              <a:t/>
            </a:r>
            <a:br>
              <a:rPr lang="en-US" dirty="0" smtClean="0"/>
            </a:br>
            <a:r>
              <a:rPr lang="en-US" dirty="0" smtClean="0"/>
              <a:t>    process </a:t>
            </a:r>
            <a:r>
              <a:rPr lang="en-US" dirty="0"/>
              <a:t>and content of Collaboration</a:t>
            </a:r>
          </a:p>
          <a:p>
            <a:pPr marL="0" lvl="0" indent="0">
              <a:buNone/>
            </a:pPr>
            <a:r>
              <a:rPr lang="en-US" dirty="0" smtClean="0"/>
              <a:t>2. Apply </a:t>
            </a:r>
            <a:r>
              <a:rPr lang="en-US" dirty="0"/>
              <a:t>key collaboration steps to 	</a:t>
            </a:r>
            <a:r>
              <a:rPr lang="en-US" dirty="0" smtClean="0"/>
              <a:t>example </a:t>
            </a:r>
            <a:br>
              <a:rPr lang="en-US" dirty="0" smtClean="0"/>
            </a:br>
            <a:r>
              <a:rPr lang="en-US" dirty="0" smtClean="0"/>
              <a:t>    from </a:t>
            </a:r>
            <a:r>
              <a:rPr lang="en-US" dirty="0"/>
              <a:t>day to day practice </a:t>
            </a:r>
          </a:p>
          <a:p>
            <a:pPr marL="0" lvl="0" indent="0">
              <a:buNone/>
            </a:pPr>
            <a:r>
              <a:rPr lang="en-US" dirty="0" smtClean="0"/>
              <a:t>3. Develop </a:t>
            </a:r>
            <a:r>
              <a:rPr lang="en-US" dirty="0"/>
              <a:t>personal collaboration 	resources </a:t>
            </a:r>
            <a:r>
              <a:rPr lang="en-US" dirty="0" smtClean="0"/>
              <a:t/>
            </a:r>
            <a:br>
              <a:rPr lang="en-US" dirty="0" smtClean="0"/>
            </a:br>
            <a:r>
              <a:rPr lang="en-US" dirty="0" smtClean="0"/>
              <a:t>    for </a:t>
            </a:r>
            <a:r>
              <a:rPr lang="en-US" dirty="0"/>
              <a:t>day to day practice</a:t>
            </a:r>
          </a:p>
        </p:txBody>
      </p:sp>
    </p:spTree>
    <p:extLst>
      <p:ext uri="{BB962C8B-B14F-4D97-AF65-F5344CB8AC3E}">
        <p14:creationId xmlns:p14="http://schemas.microsoft.com/office/powerpoint/2010/main" val="2990254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References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r>
              <a:rPr lang="en-US" sz="1400" dirty="0" smtClean="0"/>
              <a:t>Richardson </a:t>
            </a:r>
            <a:r>
              <a:rPr lang="en-US" sz="1400" dirty="0"/>
              <a:t>D, Calder L, Dean H, Glover Takahashi S, </a:t>
            </a:r>
            <a:r>
              <a:rPr lang="en-US" sz="1400" dirty="0" err="1"/>
              <a:t>Lebel</a:t>
            </a:r>
            <a:r>
              <a:rPr lang="en-US" sz="1400" dirty="0"/>
              <a:t> P, </a:t>
            </a:r>
            <a:r>
              <a:rPr lang="en-US" sz="1400" dirty="0" err="1"/>
              <a:t>Maniate</a:t>
            </a:r>
            <a:r>
              <a:rPr lang="en-US" sz="1400" dirty="0"/>
              <a:t> J, Martin D, </a:t>
            </a:r>
            <a:r>
              <a:rPr lang="en-US" sz="1400" dirty="0" err="1"/>
              <a:t>Nasmith</a:t>
            </a:r>
            <a:r>
              <a:rPr lang="en-US" sz="1400" dirty="0"/>
              <a:t> L, Newton C, </a:t>
            </a:r>
            <a:r>
              <a:rPr lang="en-US" sz="1400" dirty="0" err="1"/>
              <a:t>Steinert</a:t>
            </a:r>
            <a:r>
              <a:rPr lang="en-US" sz="1400" dirty="0"/>
              <a:t> Y. Collaborator. In: Frank JR, Snell L, </a:t>
            </a:r>
            <a:r>
              <a:rPr lang="en-US" sz="1400" dirty="0" err="1" smtClean="0"/>
              <a:t>Sherbino</a:t>
            </a:r>
            <a:r>
              <a:rPr lang="en-US" sz="1400" dirty="0" smtClean="0"/>
              <a:t> J</a:t>
            </a:r>
            <a:r>
              <a:rPr lang="en-US" sz="1400" dirty="0"/>
              <a:t>, editors. CanMEDS 2015 Physician Competency Framework Ottawa: Royal College of Physicians and Surgeons of Canada; 2015. </a:t>
            </a:r>
            <a:endParaRPr lang="en-US" sz="1400" dirty="0" smtClean="0"/>
          </a:p>
          <a:p>
            <a:r>
              <a:rPr lang="en-US" sz="1400" dirty="0" smtClean="0"/>
              <a:t>The </a:t>
            </a:r>
            <a:r>
              <a:rPr lang="en-US" sz="1400" dirty="0"/>
              <a:t>Collaborator Intelligence (CI) framework described here outlines the domains for the learning and teaching of the Collaborator Role and is different </a:t>
            </a:r>
            <a:r>
              <a:rPr lang="en-US" sz="1400" dirty="0" smtClean="0"/>
              <a:t>than the </a:t>
            </a:r>
            <a:r>
              <a:rPr lang="en-US" sz="1400" dirty="0"/>
              <a:t>organizational focus of the Collaborative Intelligence described by J. Richard Hackman, 2011</a:t>
            </a:r>
            <a:r>
              <a:rPr lang="en-US" sz="1400" dirty="0" smtClean="0"/>
              <a:t>.</a:t>
            </a:r>
          </a:p>
          <a:p>
            <a:r>
              <a:rPr lang="en-US" sz="1400" dirty="0" smtClean="0"/>
              <a:t>AHRQ</a:t>
            </a:r>
            <a:r>
              <a:rPr lang="en-US" sz="1400" dirty="0"/>
              <a:t>. Patient Safety Network. Patient Safety Primers – Handovers and </a:t>
            </a:r>
            <a:r>
              <a:rPr lang="en-US" sz="1400" dirty="0" err="1"/>
              <a:t>signouts</a:t>
            </a:r>
            <a:r>
              <a:rPr lang="en-US" sz="1400" dirty="0"/>
              <a:t>. </a:t>
            </a:r>
            <a:r>
              <a:rPr lang="en-US" sz="1400" dirty="0">
                <a:hlinkClick r:id="rId3"/>
              </a:rPr>
              <a:t>http://</a:t>
            </a:r>
            <a:r>
              <a:rPr lang="en-US" sz="1400" dirty="0" smtClean="0">
                <a:hlinkClick r:id="rId3"/>
              </a:rPr>
              <a:t>psnet.ahrq.gov/primer.aspx?primerID=9</a:t>
            </a:r>
            <a:endParaRPr lang="en-US" sz="1400" dirty="0" smtClean="0"/>
          </a:p>
          <a:p>
            <a:r>
              <a:rPr lang="en-US" sz="1400" dirty="0" smtClean="0"/>
              <a:t>CMPA </a:t>
            </a:r>
            <a:r>
              <a:rPr lang="en-US" sz="1400" dirty="0"/>
              <a:t>Risk Fact Sheet- Patient handovers- A1300-004-E © CMPA 2013. https://</a:t>
            </a:r>
            <a:r>
              <a:rPr lang="en-US" sz="1400" dirty="0" smtClean="0"/>
              <a:t>www.cmpa-acpm.ca/documents/10179/300031190/patient_handovers-e.pdf</a:t>
            </a:r>
            <a:endParaRPr lang="en-US" sz="1400" dirty="0"/>
          </a:p>
          <a:p>
            <a:r>
              <a:rPr lang="en-US" sz="1400" dirty="0" smtClean="0"/>
              <a:t>Richardson </a:t>
            </a:r>
            <a:r>
              <a:rPr lang="en-US" sz="1400" dirty="0"/>
              <a:t>D, Wagner S. Collaborative Teams, Module 2, Educating health professionals in </a:t>
            </a:r>
            <a:r>
              <a:rPr lang="en-US" sz="1400" dirty="0" err="1"/>
              <a:t>interprofessional</a:t>
            </a:r>
            <a:r>
              <a:rPr lang="en-US" sz="1400" dirty="0"/>
              <a:t> care course (</a:t>
            </a:r>
            <a:r>
              <a:rPr lang="en-US" sz="1400" dirty="0" err="1"/>
              <a:t>ehpicTM</a:t>
            </a:r>
            <a:r>
              <a:rPr lang="en-US" sz="1400" dirty="0"/>
              <a:t>), Module 2 - University </a:t>
            </a:r>
            <a:r>
              <a:rPr lang="en-US" sz="1400" dirty="0" smtClean="0"/>
              <a:t>of Toronto</a:t>
            </a:r>
            <a:r>
              <a:rPr lang="en-US" sz="1400" dirty="0"/>
              <a:t>, 2013</a:t>
            </a:r>
            <a:r>
              <a:rPr lang="en-US" sz="1400" dirty="0" smtClean="0"/>
              <a:t>.</a:t>
            </a:r>
            <a:endParaRPr lang="en-US" sz="1400" dirty="0"/>
          </a:p>
          <a:p>
            <a:r>
              <a:rPr lang="en-US" sz="1400" dirty="0" smtClean="0"/>
              <a:t>Thomas </a:t>
            </a:r>
            <a:r>
              <a:rPr lang="en-US" sz="1400" dirty="0"/>
              <a:t>KW. Conflict and conflict management: Reflections and update. </a:t>
            </a:r>
            <a:r>
              <a:rPr lang="en-US" sz="1400" i="1" dirty="0"/>
              <a:t>J of Organ </a:t>
            </a:r>
            <a:r>
              <a:rPr lang="en-US" sz="1400" i="1" dirty="0" err="1"/>
              <a:t>Behav</a:t>
            </a:r>
            <a:r>
              <a:rPr lang="en-US" sz="1400" i="1" dirty="0"/>
              <a:t>. </a:t>
            </a:r>
            <a:r>
              <a:rPr lang="en-US" sz="1400" dirty="0"/>
              <a:t>1992:13(3): 265-74.</a:t>
            </a:r>
          </a:p>
          <a:p>
            <a:r>
              <a:rPr lang="en-US" sz="1400" dirty="0" smtClean="0"/>
              <a:t>Shell</a:t>
            </a:r>
            <a:r>
              <a:rPr lang="en-US" sz="1400" dirty="0"/>
              <a:t>, GR. Teaching Ideas: Bargaining Styles and Negotiation: </a:t>
            </a:r>
            <a:r>
              <a:rPr lang="en-US" sz="1400" dirty="0" err="1"/>
              <a:t>TheThomas</a:t>
            </a:r>
            <a:r>
              <a:rPr lang="en-US" sz="1400" dirty="0"/>
              <a:t> </a:t>
            </a:r>
            <a:r>
              <a:rPr lang="en-US" sz="1400" dirty="0" err="1"/>
              <a:t>Kilmann</a:t>
            </a:r>
            <a:r>
              <a:rPr lang="en-US" sz="1400" dirty="0"/>
              <a:t> Conflict Mode Instrument in Negotiation Training. </a:t>
            </a:r>
            <a:r>
              <a:rPr lang="en-US" sz="1400" i="1" dirty="0"/>
              <a:t>Negotiation J. </a:t>
            </a:r>
            <a:r>
              <a:rPr lang="en-US" sz="1400" dirty="0"/>
              <a:t>2001;17(2):155-74.</a:t>
            </a:r>
          </a:p>
        </p:txBody>
      </p:sp>
    </p:spTree>
    <p:extLst>
      <p:ext uri="{BB962C8B-B14F-4D97-AF65-F5344CB8AC3E}">
        <p14:creationId xmlns:p14="http://schemas.microsoft.com/office/powerpoint/2010/main" val="446648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Other Slides</a:t>
            </a:r>
            <a:endParaRPr lang="en-US" sz="4000"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23</a:t>
            </a:fld>
            <a:endParaRPr lang="en-US" sz="1400">
              <a:latin typeface="Arial" charset="0"/>
            </a:endParaRPr>
          </a:p>
        </p:txBody>
      </p:sp>
    </p:spTree>
    <p:extLst>
      <p:ext uri="{BB962C8B-B14F-4D97-AF65-F5344CB8AC3E}">
        <p14:creationId xmlns:p14="http://schemas.microsoft.com/office/powerpoint/2010/main" val="1490135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24</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Collaborator Key Competencies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Physicians </a:t>
            </a:r>
            <a:r>
              <a:rPr lang="en-US" dirty="0"/>
              <a:t>are able to:</a:t>
            </a:r>
          </a:p>
          <a:p>
            <a:pPr marL="0" indent="0">
              <a:buNone/>
            </a:pPr>
            <a:r>
              <a:rPr lang="en-US" dirty="0"/>
              <a:t>1. Work effectively with physicians and other </a:t>
            </a:r>
            <a:r>
              <a:rPr lang="en-US" dirty="0" smtClean="0"/>
              <a:t>  </a:t>
            </a:r>
            <a:br>
              <a:rPr lang="en-US" dirty="0" smtClean="0"/>
            </a:br>
            <a:r>
              <a:rPr lang="en-US" dirty="0" smtClean="0"/>
              <a:t>    colleagues </a:t>
            </a:r>
            <a:r>
              <a:rPr lang="en-US" dirty="0"/>
              <a:t>in the health </a:t>
            </a:r>
            <a:r>
              <a:rPr lang="en-US" dirty="0" smtClean="0"/>
              <a:t>care professions</a:t>
            </a:r>
            <a:endParaRPr lang="en-US" dirty="0"/>
          </a:p>
          <a:p>
            <a:pPr marL="0" indent="0">
              <a:buNone/>
            </a:pPr>
            <a:r>
              <a:rPr lang="en-US" dirty="0"/>
              <a:t>2. Work with physicians and other colleagues in </a:t>
            </a:r>
            <a:r>
              <a:rPr lang="en-US" dirty="0" smtClean="0"/>
              <a:t/>
            </a:r>
            <a:br>
              <a:rPr lang="en-US" dirty="0" smtClean="0"/>
            </a:br>
            <a:r>
              <a:rPr lang="en-US" dirty="0" smtClean="0"/>
              <a:t>    the </a:t>
            </a:r>
            <a:r>
              <a:rPr lang="en-US" dirty="0"/>
              <a:t>health care </a:t>
            </a:r>
            <a:r>
              <a:rPr lang="en-US" dirty="0" smtClean="0"/>
              <a:t>professions to </a:t>
            </a:r>
            <a:r>
              <a:rPr lang="en-US" dirty="0"/>
              <a:t>promote </a:t>
            </a:r>
            <a:r>
              <a:rPr lang="en-US" dirty="0" smtClean="0"/>
              <a:t/>
            </a:r>
            <a:br>
              <a:rPr lang="en-US" dirty="0" smtClean="0"/>
            </a:br>
            <a:r>
              <a:rPr lang="en-US" dirty="0" smtClean="0"/>
              <a:t>    understanding</a:t>
            </a:r>
            <a:r>
              <a:rPr lang="en-US" dirty="0"/>
              <a:t>, manage </a:t>
            </a:r>
            <a:r>
              <a:rPr lang="en-US" dirty="0" smtClean="0"/>
              <a:t>differences</a:t>
            </a:r>
            <a:r>
              <a:rPr lang="en-US" dirty="0"/>
              <a:t>, and </a:t>
            </a:r>
            <a:r>
              <a:rPr lang="en-US" dirty="0" smtClean="0"/>
              <a:t/>
            </a:r>
            <a:br>
              <a:rPr lang="en-US" dirty="0" smtClean="0"/>
            </a:br>
            <a:r>
              <a:rPr lang="en-US" dirty="0" smtClean="0"/>
              <a:t>    resolve </a:t>
            </a:r>
            <a:r>
              <a:rPr lang="en-US" dirty="0"/>
              <a:t>conflicts</a:t>
            </a:r>
          </a:p>
          <a:p>
            <a:pPr marL="0" indent="0">
              <a:buNone/>
            </a:pPr>
            <a:r>
              <a:rPr lang="en-US" dirty="0"/>
              <a:t>3. Hand over the care of a patient to another </a:t>
            </a:r>
            <a:r>
              <a:rPr lang="en-US" dirty="0" smtClean="0"/>
              <a:t/>
            </a:r>
            <a:br>
              <a:rPr lang="en-US" dirty="0" smtClean="0"/>
            </a:br>
            <a:r>
              <a:rPr lang="en-US" dirty="0" smtClean="0"/>
              <a:t>    health </a:t>
            </a:r>
            <a:r>
              <a:rPr lang="en-US" dirty="0"/>
              <a:t>care professional </a:t>
            </a:r>
            <a:r>
              <a:rPr lang="en-US" dirty="0" smtClean="0"/>
              <a:t>to facilitate </a:t>
            </a:r>
            <a:br>
              <a:rPr lang="en-US" dirty="0" smtClean="0"/>
            </a:br>
            <a:r>
              <a:rPr lang="en-US" dirty="0" smtClean="0"/>
              <a:t>    continuity </a:t>
            </a:r>
            <a:r>
              <a:rPr lang="en-US" dirty="0"/>
              <a:t>of safe patient care</a:t>
            </a:r>
          </a:p>
        </p:txBody>
      </p:sp>
    </p:spTree>
    <p:extLst>
      <p:ext uri="{BB962C8B-B14F-4D97-AF65-F5344CB8AC3E}">
        <p14:creationId xmlns:p14="http://schemas.microsoft.com/office/powerpoint/2010/main" val="4340190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25</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Collaborator Key Competency 1</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Physicians </a:t>
            </a:r>
            <a:r>
              <a:rPr lang="en-US" sz="2000" dirty="0"/>
              <a:t>are able to:</a:t>
            </a:r>
          </a:p>
          <a:p>
            <a:pPr marL="0" indent="0">
              <a:buNone/>
            </a:pPr>
            <a:r>
              <a:rPr lang="en-US" sz="2000" dirty="0"/>
              <a:t>1. Work effectively with physicians and other colleagues  </a:t>
            </a:r>
            <a:r>
              <a:rPr lang="en-US" sz="2000" dirty="0" smtClean="0"/>
              <a:t> </a:t>
            </a:r>
            <a:br>
              <a:rPr lang="en-US" sz="2000" dirty="0" smtClean="0"/>
            </a:br>
            <a:r>
              <a:rPr lang="en-US" sz="2000" dirty="0" smtClean="0"/>
              <a:t>    in </a:t>
            </a:r>
            <a:r>
              <a:rPr lang="en-US" sz="2000" dirty="0"/>
              <a:t>the health </a:t>
            </a:r>
            <a:r>
              <a:rPr lang="en-US" sz="2000" dirty="0" smtClean="0"/>
              <a:t>care professions</a:t>
            </a:r>
            <a:endParaRPr lang="en-US" sz="2000" dirty="0"/>
          </a:p>
          <a:p>
            <a:pPr marL="0" indent="0">
              <a:buNone/>
            </a:pPr>
            <a:r>
              <a:rPr lang="en-US" sz="2000" dirty="0" smtClean="0"/>
              <a:t>	1.1 </a:t>
            </a:r>
            <a:r>
              <a:rPr lang="en-US" sz="2000" dirty="0"/>
              <a:t>Establish and maintain positive relationships </a:t>
            </a:r>
            <a:r>
              <a:rPr lang="en-US" sz="2000" dirty="0" smtClean="0"/>
              <a:t/>
            </a:r>
            <a:br>
              <a:rPr lang="en-US" sz="2000" dirty="0" smtClean="0"/>
            </a:br>
            <a:r>
              <a:rPr lang="en-US" sz="2000" dirty="0" smtClean="0"/>
              <a:t>	      with </a:t>
            </a:r>
            <a:r>
              <a:rPr lang="en-US" sz="2000" dirty="0"/>
              <a:t>physicians and </a:t>
            </a:r>
            <a:r>
              <a:rPr lang="en-US" sz="2000" dirty="0" smtClean="0"/>
              <a:t>other colleagues </a:t>
            </a:r>
            <a:r>
              <a:rPr lang="en-US" sz="2000" dirty="0"/>
              <a:t>in the </a:t>
            </a:r>
            <a:r>
              <a:rPr lang="en-US" sz="2000" dirty="0" smtClean="0"/>
              <a:t/>
            </a:r>
            <a:br>
              <a:rPr lang="en-US" sz="2000" dirty="0" smtClean="0"/>
            </a:br>
            <a:r>
              <a:rPr lang="en-US" sz="2000" dirty="0" smtClean="0"/>
              <a:t>	      health care </a:t>
            </a:r>
            <a:r>
              <a:rPr lang="en-US" sz="2000" dirty="0"/>
              <a:t>professions to support </a:t>
            </a:r>
            <a:r>
              <a:rPr lang="en-US" sz="2000" dirty="0" smtClean="0"/>
              <a:t/>
            </a:r>
            <a:br>
              <a:rPr lang="en-US" sz="2000" dirty="0" smtClean="0"/>
            </a:br>
            <a:r>
              <a:rPr lang="en-US" sz="2000" dirty="0" smtClean="0"/>
              <a:t>	      relationship-</a:t>
            </a:r>
            <a:r>
              <a:rPr lang="en-US" sz="2000" dirty="0" err="1" smtClean="0"/>
              <a:t>centred</a:t>
            </a:r>
            <a:r>
              <a:rPr lang="en-US" sz="2000" dirty="0" smtClean="0"/>
              <a:t> collaborative </a:t>
            </a:r>
            <a:r>
              <a:rPr lang="en-US" sz="2000" dirty="0"/>
              <a:t>care</a:t>
            </a:r>
          </a:p>
          <a:p>
            <a:pPr marL="0" indent="0">
              <a:buNone/>
            </a:pPr>
            <a:r>
              <a:rPr lang="en-US" sz="2000" dirty="0" smtClean="0"/>
              <a:t>	1.2 </a:t>
            </a:r>
            <a:r>
              <a:rPr lang="en-US" sz="2000" dirty="0"/>
              <a:t>Negotiate overlapping and shared </a:t>
            </a:r>
            <a:r>
              <a:rPr lang="en-US" sz="2000" dirty="0" smtClean="0"/>
              <a:t/>
            </a:r>
            <a:br>
              <a:rPr lang="en-US" sz="2000" dirty="0" smtClean="0"/>
            </a:br>
            <a:r>
              <a:rPr lang="en-US" sz="2000" dirty="0" smtClean="0"/>
              <a:t>	      responsibilities </a:t>
            </a:r>
            <a:r>
              <a:rPr lang="en-US" sz="2000" dirty="0"/>
              <a:t>with physicians </a:t>
            </a:r>
            <a:r>
              <a:rPr lang="en-US" sz="2000" dirty="0" smtClean="0"/>
              <a:t>and other </a:t>
            </a:r>
            <a:br>
              <a:rPr lang="en-US" sz="2000" dirty="0" smtClean="0"/>
            </a:br>
            <a:r>
              <a:rPr lang="en-US" sz="2000" dirty="0" smtClean="0"/>
              <a:t>	      colleagues </a:t>
            </a:r>
            <a:r>
              <a:rPr lang="en-US" sz="2000" dirty="0"/>
              <a:t>in the health care professions in </a:t>
            </a:r>
            <a:r>
              <a:rPr lang="en-US" sz="2000" dirty="0" smtClean="0"/>
              <a:t/>
            </a:r>
            <a:br>
              <a:rPr lang="en-US" sz="2000" dirty="0" smtClean="0"/>
            </a:br>
            <a:r>
              <a:rPr lang="en-US" sz="2000" dirty="0" smtClean="0"/>
              <a:t>	      episodic </a:t>
            </a:r>
            <a:r>
              <a:rPr lang="en-US" sz="2000" dirty="0"/>
              <a:t>and </a:t>
            </a:r>
            <a:r>
              <a:rPr lang="en-US" sz="2000" dirty="0" smtClean="0"/>
              <a:t>ongoing care</a:t>
            </a:r>
            <a:endParaRPr lang="en-US" sz="2000" dirty="0"/>
          </a:p>
          <a:p>
            <a:pPr marL="0" indent="0">
              <a:buNone/>
            </a:pPr>
            <a:r>
              <a:rPr lang="en-US" sz="2000" dirty="0" smtClean="0"/>
              <a:t>	1.3 </a:t>
            </a:r>
            <a:r>
              <a:rPr lang="en-US" sz="2000" dirty="0"/>
              <a:t>Engage in respectful shared decision-making </a:t>
            </a:r>
            <a:r>
              <a:rPr lang="en-US" sz="2000" dirty="0" smtClean="0"/>
              <a:t/>
            </a:r>
            <a:br>
              <a:rPr lang="en-US" sz="2000" dirty="0" smtClean="0"/>
            </a:br>
            <a:r>
              <a:rPr lang="en-US" sz="2000" dirty="0" smtClean="0"/>
              <a:t>	      with </a:t>
            </a:r>
            <a:r>
              <a:rPr lang="en-US" sz="2000" dirty="0"/>
              <a:t>physicians and </a:t>
            </a:r>
            <a:r>
              <a:rPr lang="en-US" sz="2000" dirty="0" smtClean="0"/>
              <a:t>other colleagues </a:t>
            </a:r>
            <a:r>
              <a:rPr lang="en-US" sz="2000" dirty="0"/>
              <a:t>in the 	</a:t>
            </a:r>
            <a:r>
              <a:rPr lang="en-US" sz="2000" dirty="0" smtClean="0"/>
              <a:t> 	      health care </a:t>
            </a:r>
            <a:r>
              <a:rPr lang="en-US" sz="2000" dirty="0"/>
              <a:t>professions</a:t>
            </a:r>
          </a:p>
        </p:txBody>
      </p:sp>
    </p:spTree>
    <p:extLst>
      <p:ext uri="{BB962C8B-B14F-4D97-AF65-F5344CB8AC3E}">
        <p14:creationId xmlns:p14="http://schemas.microsoft.com/office/powerpoint/2010/main" val="28004862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Collaborator Key Competency </a:t>
            </a:r>
            <a:r>
              <a:rPr lang="en-US" dirty="0" smtClean="0"/>
              <a:t>2</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Physicians </a:t>
            </a:r>
            <a:r>
              <a:rPr lang="en-US" sz="2000" dirty="0"/>
              <a:t>are able to:</a:t>
            </a:r>
          </a:p>
          <a:p>
            <a:pPr marL="0" indent="0">
              <a:buNone/>
            </a:pPr>
            <a:r>
              <a:rPr lang="en-US" sz="2000" dirty="0"/>
              <a:t>2. Work with physicians and other colleagues in the </a:t>
            </a:r>
            <a:r>
              <a:rPr lang="en-US" sz="2000" dirty="0" smtClean="0"/>
              <a:t/>
            </a:r>
            <a:br>
              <a:rPr lang="en-US" sz="2000" dirty="0" smtClean="0"/>
            </a:br>
            <a:r>
              <a:rPr lang="en-US" sz="2000" dirty="0" smtClean="0"/>
              <a:t>    health </a:t>
            </a:r>
            <a:r>
              <a:rPr lang="en-US" sz="2000" dirty="0"/>
              <a:t>care </a:t>
            </a:r>
            <a:r>
              <a:rPr lang="en-US" sz="2000" dirty="0" smtClean="0"/>
              <a:t>professions to </a:t>
            </a:r>
            <a:r>
              <a:rPr lang="en-US" sz="2000" dirty="0"/>
              <a:t>promote understanding, </a:t>
            </a:r>
            <a:r>
              <a:rPr lang="en-US" sz="2000" dirty="0" smtClean="0"/>
              <a:t/>
            </a:r>
            <a:br>
              <a:rPr lang="en-US" sz="2000" dirty="0" smtClean="0"/>
            </a:br>
            <a:r>
              <a:rPr lang="en-US" sz="2000" dirty="0" smtClean="0"/>
              <a:t>    manage </a:t>
            </a:r>
            <a:r>
              <a:rPr lang="en-US" sz="2000" dirty="0"/>
              <a:t>differences, and resolve conflicts</a:t>
            </a:r>
          </a:p>
          <a:p>
            <a:pPr marL="0" indent="0">
              <a:buNone/>
            </a:pPr>
            <a:r>
              <a:rPr lang="en-US" sz="2000" dirty="0" smtClean="0"/>
              <a:t>	2.1 </a:t>
            </a:r>
            <a:r>
              <a:rPr lang="en-US" sz="2000" dirty="0"/>
              <a:t>Show respect toward collaborators</a:t>
            </a:r>
          </a:p>
          <a:p>
            <a:pPr marL="0" indent="0">
              <a:buNone/>
            </a:pPr>
            <a:r>
              <a:rPr lang="en-US" sz="2000" dirty="0" smtClean="0"/>
              <a:t>	2.2 </a:t>
            </a:r>
            <a:r>
              <a:rPr lang="en-US" sz="2000" dirty="0"/>
              <a:t>Implement strategies to promote </a:t>
            </a:r>
            <a:r>
              <a:rPr lang="en-US" sz="2000" dirty="0" smtClean="0"/>
              <a:t/>
            </a:r>
            <a:br>
              <a:rPr lang="en-US" sz="2000" dirty="0" smtClean="0"/>
            </a:br>
            <a:r>
              <a:rPr lang="en-US" sz="2000" dirty="0" smtClean="0"/>
              <a:t>	      understanding</a:t>
            </a:r>
            <a:r>
              <a:rPr lang="en-US" sz="2000" dirty="0"/>
              <a:t>, manage differences</a:t>
            </a:r>
            <a:r>
              <a:rPr lang="en-US" sz="2000" dirty="0" smtClean="0"/>
              <a:t>, </a:t>
            </a:r>
            <a:br>
              <a:rPr lang="en-US" sz="2000" dirty="0" smtClean="0"/>
            </a:br>
            <a:r>
              <a:rPr lang="en-US" sz="2000" dirty="0" smtClean="0"/>
              <a:t>	      and </a:t>
            </a:r>
            <a:r>
              <a:rPr lang="en-US" sz="2000" dirty="0"/>
              <a:t>resolve conflicts in a manner that </a:t>
            </a:r>
            <a:r>
              <a:rPr lang="en-US" sz="2000" dirty="0" smtClean="0"/>
              <a:t/>
            </a:r>
            <a:br>
              <a:rPr lang="en-US" sz="2000" dirty="0" smtClean="0"/>
            </a:br>
            <a:r>
              <a:rPr lang="en-US" sz="2000" dirty="0" smtClean="0"/>
              <a:t>	      supports </a:t>
            </a:r>
            <a:r>
              <a:rPr lang="en-US" sz="2000" dirty="0"/>
              <a:t>a collaborative culture</a:t>
            </a:r>
          </a:p>
        </p:txBody>
      </p:sp>
    </p:spTree>
    <p:extLst>
      <p:ext uri="{BB962C8B-B14F-4D97-AF65-F5344CB8AC3E}">
        <p14:creationId xmlns:p14="http://schemas.microsoft.com/office/powerpoint/2010/main" val="37210394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Collaborator Key Competency </a:t>
            </a:r>
            <a:r>
              <a:rPr lang="en-US" dirty="0" smtClean="0"/>
              <a:t>3</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Physicians </a:t>
            </a:r>
            <a:r>
              <a:rPr lang="en-US" sz="2000" dirty="0"/>
              <a:t>are able to:</a:t>
            </a:r>
          </a:p>
          <a:p>
            <a:pPr marL="0" indent="0">
              <a:buNone/>
            </a:pPr>
            <a:r>
              <a:rPr lang="en-US" sz="2000" dirty="0"/>
              <a:t>3. Hand over the care of a patient to another health care </a:t>
            </a:r>
            <a:r>
              <a:rPr lang="en-US" sz="2000" dirty="0" smtClean="0"/>
              <a:t/>
            </a:r>
            <a:br>
              <a:rPr lang="en-US" sz="2000" dirty="0" smtClean="0"/>
            </a:br>
            <a:r>
              <a:rPr lang="en-US" sz="2000" dirty="0" smtClean="0"/>
              <a:t>    professional to facilitate </a:t>
            </a:r>
            <a:r>
              <a:rPr lang="en-US" sz="2000" dirty="0"/>
              <a:t>continuity of safe patient care</a:t>
            </a:r>
          </a:p>
          <a:p>
            <a:pPr marL="0" indent="0">
              <a:buNone/>
            </a:pPr>
            <a:r>
              <a:rPr lang="en-US" sz="2000" dirty="0" smtClean="0"/>
              <a:t>	3.1 </a:t>
            </a:r>
            <a:r>
              <a:rPr lang="en-US" sz="2000" dirty="0"/>
              <a:t>Determine when care should be transferred to </a:t>
            </a:r>
            <a:r>
              <a:rPr lang="en-US" sz="2000" dirty="0" smtClean="0"/>
              <a:t/>
            </a:r>
            <a:br>
              <a:rPr lang="en-US" sz="2000" dirty="0" smtClean="0"/>
            </a:br>
            <a:r>
              <a:rPr lang="en-US" sz="2000" dirty="0" smtClean="0"/>
              <a:t>	      another </a:t>
            </a:r>
            <a:r>
              <a:rPr lang="en-US" sz="2000" dirty="0"/>
              <a:t>physician </a:t>
            </a:r>
            <a:r>
              <a:rPr lang="en-US" sz="2000" dirty="0" smtClean="0"/>
              <a:t>or health </a:t>
            </a:r>
            <a:r>
              <a:rPr lang="en-US" sz="2000" dirty="0"/>
              <a:t>care professional</a:t>
            </a:r>
          </a:p>
          <a:p>
            <a:pPr marL="0" indent="0">
              <a:buNone/>
            </a:pPr>
            <a:r>
              <a:rPr lang="en-US" sz="2000" dirty="0" smtClean="0"/>
              <a:t>	3.2 </a:t>
            </a:r>
            <a:r>
              <a:rPr lang="en-US" sz="2000" dirty="0"/>
              <a:t>Demonstrate safe handover of care, using </a:t>
            </a:r>
            <a:r>
              <a:rPr lang="en-US" sz="2000" dirty="0" smtClean="0"/>
              <a:t/>
            </a:r>
            <a:br>
              <a:rPr lang="en-US" sz="2000" dirty="0" smtClean="0"/>
            </a:br>
            <a:r>
              <a:rPr lang="en-US" sz="2000" dirty="0" smtClean="0"/>
              <a:t>	      both </a:t>
            </a:r>
            <a:r>
              <a:rPr lang="en-US" sz="2000" dirty="0"/>
              <a:t>verbal and </a:t>
            </a:r>
            <a:r>
              <a:rPr lang="en-US" sz="2000" dirty="0" smtClean="0"/>
              <a:t>written communication</a:t>
            </a:r>
            <a:r>
              <a:rPr lang="en-US" sz="2000" dirty="0"/>
              <a:t>, </a:t>
            </a:r>
            <a:r>
              <a:rPr lang="en-US" sz="2000" dirty="0" smtClean="0"/>
              <a:t>	  	      during </a:t>
            </a:r>
            <a:r>
              <a:rPr lang="en-US" sz="2000" dirty="0"/>
              <a:t>a patient transition to a different </a:t>
            </a:r>
            <a:r>
              <a:rPr lang="en-US" sz="2000" dirty="0" smtClean="0"/>
              <a:t>	  	      health care professional</a:t>
            </a:r>
            <a:r>
              <a:rPr lang="en-US" sz="2000" dirty="0"/>
              <a:t>, setting, or stage of </a:t>
            </a:r>
            <a:r>
              <a:rPr lang="en-US" sz="2000" dirty="0" smtClean="0"/>
              <a:t>	  	      care</a:t>
            </a:r>
            <a:endParaRPr lang="en-US" sz="2000" dirty="0"/>
          </a:p>
        </p:txBody>
      </p:sp>
    </p:spTree>
    <p:extLst>
      <p:ext uri="{BB962C8B-B14F-4D97-AF65-F5344CB8AC3E}">
        <p14:creationId xmlns:p14="http://schemas.microsoft.com/office/powerpoint/2010/main" val="2822794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3</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smtClean="0"/>
              <a:t>1.</a:t>
            </a:r>
            <a:r>
              <a:rPr lang="en-US" dirty="0"/>
              <a:t> </a:t>
            </a:r>
            <a:r>
              <a:rPr lang="en-US" dirty="0" smtClean="0"/>
              <a:t>Recognize </a:t>
            </a:r>
            <a:r>
              <a:rPr lang="en-US" dirty="0"/>
              <a:t>common words related to the </a:t>
            </a:r>
            <a:r>
              <a:rPr lang="en-US" dirty="0" smtClean="0"/>
              <a:t/>
            </a:r>
            <a:br>
              <a:rPr lang="en-US" dirty="0" smtClean="0"/>
            </a:br>
            <a:r>
              <a:rPr lang="en-US" dirty="0" smtClean="0"/>
              <a:t>    process </a:t>
            </a:r>
            <a:r>
              <a:rPr lang="en-US" dirty="0"/>
              <a:t>and content of Collaboration</a:t>
            </a:r>
          </a:p>
          <a:p>
            <a:pPr marL="0" indent="0">
              <a:buNone/>
            </a:pPr>
            <a:r>
              <a:rPr lang="en-US" dirty="0" smtClean="0"/>
              <a:t>2. Apply </a:t>
            </a:r>
            <a:r>
              <a:rPr lang="en-US" dirty="0"/>
              <a:t>key </a:t>
            </a:r>
            <a:r>
              <a:rPr lang="en-US" dirty="0" smtClean="0"/>
              <a:t>collaboration </a:t>
            </a:r>
            <a:r>
              <a:rPr lang="en-US" dirty="0"/>
              <a:t>steps to </a:t>
            </a:r>
            <a:r>
              <a:rPr lang="en-US" dirty="0" smtClean="0"/>
              <a:t>	examples </a:t>
            </a:r>
            <a:br>
              <a:rPr lang="en-US" dirty="0" smtClean="0"/>
            </a:br>
            <a:r>
              <a:rPr lang="en-US" dirty="0" smtClean="0"/>
              <a:t>    from </a:t>
            </a:r>
            <a:r>
              <a:rPr lang="en-US" dirty="0"/>
              <a:t>day to day practice </a:t>
            </a:r>
          </a:p>
          <a:p>
            <a:pPr marL="0" indent="0">
              <a:buNone/>
            </a:pPr>
            <a:r>
              <a:rPr lang="en-US" dirty="0" smtClean="0"/>
              <a:t>3. Develop </a:t>
            </a:r>
            <a:r>
              <a:rPr lang="en-US" dirty="0"/>
              <a:t>personal collaboration </a:t>
            </a:r>
            <a:r>
              <a:rPr lang="en-US" dirty="0" smtClean="0"/>
              <a:t>	resources </a:t>
            </a:r>
            <a:br>
              <a:rPr lang="en-US" dirty="0" smtClean="0"/>
            </a:br>
            <a:r>
              <a:rPr lang="en-US" dirty="0" smtClean="0"/>
              <a:t>    for </a:t>
            </a:r>
            <a:r>
              <a:rPr lang="en-US" dirty="0"/>
              <a:t>day to day practice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4</a:t>
            </a:fld>
            <a:endParaRPr lang="en-US" sz="1400">
              <a:latin typeface="Arial" charset="0"/>
            </a:endParaRPr>
          </a:p>
        </p:txBody>
      </p:sp>
      <p:sp>
        <p:nvSpPr>
          <p:cNvPr id="14354" name="Rectangle 18"/>
          <p:cNvSpPr>
            <a:spLocks noGrp="1" noChangeArrowheads="1"/>
          </p:cNvSpPr>
          <p:nvPr>
            <p:ph type="title"/>
          </p:nvPr>
        </p:nvSpPr>
        <p:spPr/>
        <p:txBody>
          <a:bodyPr/>
          <a:lstStyle/>
          <a:p>
            <a:pPr marL="0" indent="0"/>
            <a:r>
              <a:rPr lang="en-US" dirty="0"/>
              <a:t>Why the Collaborator Role matters</a:t>
            </a:r>
          </a:p>
        </p:txBody>
      </p:sp>
      <p:sp>
        <p:nvSpPr>
          <p:cNvPr id="14355" name="Rectangle 19"/>
          <p:cNvSpPr>
            <a:spLocks noGrp="1" noChangeArrowheads="1"/>
          </p:cNvSpPr>
          <p:nvPr>
            <p:ph type="body" idx="1"/>
          </p:nvPr>
        </p:nvSpPr>
        <p:spPr>
          <a:xfrm>
            <a:off x="827584" y="1484784"/>
            <a:ext cx="7391400" cy="4419600"/>
          </a:xfrm>
        </p:spPr>
        <p:txBody>
          <a:bodyPr/>
          <a:lstStyle/>
          <a:p>
            <a:pPr marL="0" indent="0">
              <a:buNone/>
            </a:pPr>
            <a:r>
              <a:rPr lang="en-US" dirty="0" smtClean="0"/>
              <a:t>•  Professionals </a:t>
            </a:r>
            <a:r>
              <a:rPr lang="en-US" dirty="0"/>
              <a:t>must work together </a:t>
            </a:r>
          </a:p>
          <a:p>
            <a:pPr marL="0" indent="0">
              <a:buNone/>
            </a:pPr>
            <a:r>
              <a:rPr lang="en-US" dirty="0" smtClean="0"/>
              <a:t>•  Collaboration </a:t>
            </a:r>
            <a:r>
              <a:rPr lang="en-US" dirty="0"/>
              <a:t>improves patient care </a:t>
            </a:r>
            <a:r>
              <a:rPr lang="en-US" dirty="0" smtClean="0"/>
              <a:t/>
            </a:r>
            <a:br>
              <a:rPr lang="en-US" dirty="0" smtClean="0"/>
            </a:br>
            <a:r>
              <a:rPr lang="en-US" dirty="0" smtClean="0"/>
              <a:t>    outcomes</a:t>
            </a:r>
            <a:r>
              <a:rPr lang="en-US" dirty="0"/>
              <a:t>, patient safety, attitudes </a:t>
            </a:r>
            <a:r>
              <a:rPr lang="en-US" dirty="0" smtClean="0"/>
              <a:t/>
            </a:r>
            <a:br>
              <a:rPr lang="en-US" dirty="0" smtClean="0"/>
            </a:br>
            <a:r>
              <a:rPr lang="en-US" dirty="0" smtClean="0"/>
              <a:t>    between </a:t>
            </a:r>
            <a:r>
              <a:rPr lang="en-US" dirty="0"/>
              <a:t>practitioners, patient satisfactions, </a:t>
            </a:r>
            <a:r>
              <a:rPr lang="en-US" dirty="0" smtClean="0"/>
              <a:t/>
            </a:r>
            <a:br>
              <a:rPr lang="en-US" dirty="0" smtClean="0"/>
            </a:br>
            <a:r>
              <a:rPr lang="en-US" dirty="0" smtClean="0"/>
              <a:t>    work </a:t>
            </a:r>
            <a:r>
              <a:rPr lang="en-US" dirty="0"/>
              <a:t>systems, and clinical satisfaction.</a:t>
            </a:r>
          </a:p>
          <a:p>
            <a:pPr marL="0" indent="0">
              <a:buNone/>
            </a:pPr>
            <a:r>
              <a:rPr lang="en-US" dirty="0" smtClean="0"/>
              <a:t>•  Collaboration </a:t>
            </a:r>
            <a:r>
              <a:rPr lang="en-US" dirty="0"/>
              <a:t>can look and feel different </a:t>
            </a:r>
            <a:r>
              <a:rPr lang="en-US" dirty="0" smtClean="0"/>
              <a:t/>
            </a:r>
            <a:br>
              <a:rPr lang="en-US" dirty="0" smtClean="0"/>
            </a:br>
            <a:r>
              <a:rPr lang="en-US" dirty="0" smtClean="0"/>
              <a:t>    depending </a:t>
            </a:r>
            <a:r>
              <a:rPr lang="en-US" dirty="0"/>
              <a:t>on the contest and individuals</a:t>
            </a:r>
          </a:p>
          <a:p>
            <a:pPr marL="0" indent="0">
              <a:buNone/>
            </a:pPr>
            <a:r>
              <a:rPr lang="en-US" dirty="0" smtClean="0"/>
              <a:t>•  When </a:t>
            </a:r>
            <a:r>
              <a:rPr lang="en-US" dirty="0"/>
              <a:t>collaboration is not working, there is </a:t>
            </a:r>
            <a:r>
              <a:rPr lang="en-US" dirty="0" smtClean="0"/>
              <a:t/>
            </a:r>
            <a:br>
              <a:rPr lang="en-US" dirty="0" smtClean="0"/>
            </a:br>
            <a:r>
              <a:rPr lang="en-US" dirty="0" smtClean="0"/>
              <a:t>    an </a:t>
            </a:r>
            <a:r>
              <a:rPr lang="en-US" dirty="0"/>
              <a:t>established process to improve it.</a:t>
            </a:r>
          </a:p>
          <a:p>
            <a:pPr marL="0" indent="0">
              <a:buNone/>
            </a:pPr>
            <a:r>
              <a:rPr lang="en-US" dirty="0" smtClean="0"/>
              <a:t>•  Collaboration </a:t>
            </a:r>
            <a:r>
              <a:rPr lang="en-US" dirty="0"/>
              <a:t>also includes learning that </a:t>
            </a:r>
            <a:r>
              <a:rPr lang="en-US" dirty="0" smtClean="0"/>
              <a:t/>
            </a:r>
            <a:br>
              <a:rPr lang="en-US" dirty="0" smtClean="0"/>
            </a:br>
            <a:r>
              <a:rPr lang="en-US" dirty="0" smtClean="0"/>
              <a:t>    occurs </a:t>
            </a:r>
            <a:r>
              <a:rPr lang="en-US" dirty="0"/>
              <a:t>from the service provided.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5</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The details: </a:t>
            </a:r>
            <a:r>
              <a:rPr lang="en-US" dirty="0" smtClean="0"/>
              <a:t/>
            </a:r>
            <a:br>
              <a:rPr lang="en-US" dirty="0" smtClean="0"/>
            </a:br>
            <a:r>
              <a:rPr lang="en-US" dirty="0" smtClean="0"/>
              <a:t>What </a:t>
            </a:r>
            <a:r>
              <a:rPr lang="en-US" dirty="0"/>
              <a:t>is the Collaborator Role</a:t>
            </a:r>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smtClean="0"/>
              <a:t>As </a:t>
            </a:r>
            <a:r>
              <a:rPr lang="en-US" dirty="0"/>
              <a:t>Collaborators, physicians work effectively with other health care professionals to provide safe, high-quality, patient-</a:t>
            </a:r>
            <a:r>
              <a:rPr lang="en-US" dirty="0" err="1"/>
              <a:t>centred</a:t>
            </a:r>
            <a:r>
              <a:rPr lang="en-US" dirty="0"/>
              <a:t> care.</a:t>
            </a:r>
          </a:p>
        </p:txBody>
      </p:sp>
      <p:pic>
        <p:nvPicPr>
          <p:cNvPr id="18440" name="Picture 8" descr="IMG_01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9038" y="4419600"/>
            <a:ext cx="2133600" cy="152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01600" dist="38098" dir="19560026" algn="ctr" rotWithShape="0">
                    <a:srgbClr val="414F5C">
                      <a:alpha val="80000"/>
                    </a:srgbClr>
                  </a:outerShdw>
                </a:effectLst>
              </a14:hiddenEffects>
            </a:ext>
          </a:extLst>
        </p:spPr>
      </p:pic>
      <p:pic>
        <p:nvPicPr>
          <p:cNvPr id="18441" name="Picture 7" descr="IMG_01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5988" y="4435475"/>
            <a:ext cx="2106612" cy="1504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01600" dist="38100" dir="19560002" algn="ctr" rotWithShape="0">
                    <a:srgbClr val="414F5C">
                      <a:alpha val="80000"/>
                    </a:srgbClr>
                  </a:outerShdw>
                </a:effectLst>
              </a14:hiddenEffects>
            </a:ext>
          </a:extLst>
        </p:spPr>
      </p:pic>
      <p:pic>
        <p:nvPicPr>
          <p:cNvPr id="18442" name="Picture 9" descr="DSC_33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6900" y="4421188"/>
            <a:ext cx="2324100" cy="1522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01600" dist="38085" dir="19559995" algn="ctr" rotWithShape="0">
                    <a:srgbClr val="414F5C">
                      <a:alpha val="80000"/>
                    </a:srgbClr>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Collaborator </a:t>
            </a:r>
            <a:r>
              <a:rPr lang="en-US" dirty="0" smtClean="0"/>
              <a:t>process</a:t>
            </a:r>
            <a:endParaRPr lang="en-US" dirty="0"/>
          </a:p>
        </p:txBody>
      </p:sp>
      <p:sp>
        <p:nvSpPr>
          <p:cNvPr id="20486" name="Rectangle 6"/>
          <p:cNvSpPr>
            <a:spLocks noGrp="1" noChangeArrowheads="1"/>
          </p:cNvSpPr>
          <p:nvPr>
            <p:ph type="body" idx="1"/>
          </p:nvPr>
        </p:nvSpPr>
        <p:spPr>
          <a:xfrm>
            <a:off x="849238" y="2172072"/>
            <a:ext cx="3661792" cy="4419600"/>
          </a:xfrm>
        </p:spPr>
        <p:txBody>
          <a:bodyPr/>
          <a:lstStyle/>
          <a:p>
            <a:r>
              <a:rPr lang="en-US" dirty="0" smtClean="0"/>
              <a:t>Accommodating</a:t>
            </a:r>
            <a:endParaRPr lang="en-US" dirty="0"/>
          </a:p>
          <a:p>
            <a:r>
              <a:rPr lang="en-US" dirty="0" smtClean="0"/>
              <a:t>Asking </a:t>
            </a:r>
            <a:r>
              <a:rPr lang="en-US" dirty="0"/>
              <a:t>questions</a:t>
            </a:r>
          </a:p>
          <a:p>
            <a:r>
              <a:rPr lang="en-US" dirty="0" smtClean="0"/>
              <a:t>Building </a:t>
            </a:r>
            <a:r>
              <a:rPr lang="en-US" dirty="0"/>
              <a:t>trust</a:t>
            </a:r>
          </a:p>
          <a:p>
            <a:r>
              <a:rPr lang="en-US" dirty="0" smtClean="0"/>
              <a:t>Communicating</a:t>
            </a:r>
            <a:endParaRPr lang="en-US" dirty="0"/>
          </a:p>
          <a:p>
            <a:r>
              <a:rPr lang="en-US" dirty="0" smtClean="0"/>
              <a:t>Contributing</a:t>
            </a:r>
            <a:endParaRPr lang="en-US" dirty="0"/>
          </a:p>
          <a:p>
            <a:r>
              <a:rPr lang="en-US" dirty="0" smtClean="0"/>
              <a:t>Cooperating</a:t>
            </a:r>
            <a:endParaRPr lang="en-US" dirty="0"/>
          </a:p>
          <a:p>
            <a:r>
              <a:rPr lang="en-US" dirty="0"/>
              <a:t>Embracing Diversity</a:t>
            </a:r>
          </a:p>
        </p:txBody>
      </p:sp>
      <p:sp>
        <p:nvSpPr>
          <p:cNvPr id="2" name="TextBox 1"/>
          <p:cNvSpPr txBox="1"/>
          <p:nvPr/>
        </p:nvSpPr>
        <p:spPr>
          <a:xfrm>
            <a:off x="4644008" y="2132856"/>
            <a:ext cx="4320480" cy="3785652"/>
          </a:xfrm>
          <a:prstGeom prst="rect">
            <a:avLst/>
          </a:prstGeom>
          <a:noFill/>
        </p:spPr>
        <p:txBody>
          <a:bodyPr wrap="square" rtlCol="0">
            <a:spAutoFit/>
          </a:bodyPr>
          <a:lstStyle/>
          <a:p>
            <a:pPr marL="230188" lvl="0" indent="-230188" eaLnBrk="1" hangingPunct="1">
              <a:spcBef>
                <a:spcPct val="20000"/>
              </a:spcBef>
              <a:spcAft>
                <a:spcPct val="30000"/>
              </a:spcAft>
              <a:buFont typeface="Times" charset="0"/>
              <a:buChar char="•"/>
            </a:pPr>
            <a:r>
              <a:rPr lang="en-US" kern="0" dirty="0">
                <a:solidFill>
                  <a:srgbClr val="003152"/>
                </a:solidFill>
                <a:latin typeface="Verdana"/>
              </a:rPr>
              <a:t>Engaging</a:t>
            </a:r>
          </a:p>
          <a:p>
            <a:pPr marL="230188" lvl="0" indent="-230188" eaLnBrk="1" hangingPunct="1">
              <a:spcBef>
                <a:spcPct val="20000"/>
              </a:spcBef>
              <a:spcAft>
                <a:spcPct val="30000"/>
              </a:spcAft>
              <a:buFont typeface="Times" charset="0"/>
              <a:buChar char="•"/>
            </a:pPr>
            <a:r>
              <a:rPr lang="en-US" kern="0" dirty="0">
                <a:solidFill>
                  <a:srgbClr val="003152"/>
                </a:solidFill>
                <a:latin typeface="Verdana"/>
              </a:rPr>
              <a:t>Helping</a:t>
            </a:r>
          </a:p>
          <a:p>
            <a:pPr marL="230188" lvl="0" indent="-230188" eaLnBrk="1" hangingPunct="1">
              <a:spcBef>
                <a:spcPct val="20000"/>
              </a:spcBef>
              <a:spcAft>
                <a:spcPct val="30000"/>
              </a:spcAft>
              <a:buFont typeface="Times" charset="0"/>
              <a:buChar char="•"/>
            </a:pPr>
            <a:r>
              <a:rPr lang="en-US" kern="0" dirty="0">
                <a:solidFill>
                  <a:srgbClr val="003152"/>
                </a:solidFill>
                <a:latin typeface="Verdana"/>
              </a:rPr>
              <a:t>Promoting understanding</a:t>
            </a:r>
          </a:p>
          <a:p>
            <a:pPr marL="230188" lvl="0" indent="-230188" eaLnBrk="1" hangingPunct="1">
              <a:spcBef>
                <a:spcPct val="20000"/>
              </a:spcBef>
              <a:spcAft>
                <a:spcPct val="30000"/>
              </a:spcAft>
              <a:buFont typeface="Times" charset="0"/>
              <a:buChar char="•"/>
            </a:pPr>
            <a:r>
              <a:rPr lang="en-US" kern="0" dirty="0">
                <a:solidFill>
                  <a:srgbClr val="003152"/>
                </a:solidFill>
                <a:latin typeface="Verdana"/>
              </a:rPr>
              <a:t>Reframing</a:t>
            </a:r>
          </a:p>
          <a:p>
            <a:pPr marL="230188" lvl="0" indent="-230188" eaLnBrk="1" hangingPunct="1">
              <a:spcBef>
                <a:spcPct val="20000"/>
              </a:spcBef>
              <a:spcAft>
                <a:spcPct val="30000"/>
              </a:spcAft>
              <a:buFont typeface="Times" charset="0"/>
              <a:buChar char="•"/>
            </a:pPr>
            <a:r>
              <a:rPr lang="en-US" kern="0" dirty="0">
                <a:solidFill>
                  <a:srgbClr val="003152"/>
                </a:solidFill>
                <a:latin typeface="Verdana"/>
              </a:rPr>
              <a:t>Relationship building</a:t>
            </a: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Respecting</a:t>
            </a: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Sharing</a:t>
            </a:r>
            <a:endParaRPr lang="en-US" kern="0" dirty="0">
              <a:solidFill>
                <a:srgbClr val="003152"/>
              </a:solidFill>
              <a:latin typeface="Verdana"/>
            </a:endParaRPr>
          </a:p>
        </p:txBody>
      </p:sp>
    </p:spTree>
    <p:extLst>
      <p:ext uri="{BB962C8B-B14F-4D97-AF65-F5344CB8AC3E}">
        <p14:creationId xmlns:p14="http://schemas.microsoft.com/office/powerpoint/2010/main" val="3435669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Collaborator </a:t>
            </a:r>
            <a:r>
              <a:rPr lang="en-US" dirty="0" smtClean="0"/>
              <a:t>content</a:t>
            </a:r>
            <a:endParaRPr lang="en-US" dirty="0"/>
          </a:p>
        </p:txBody>
      </p:sp>
      <p:sp>
        <p:nvSpPr>
          <p:cNvPr id="20486" name="Rectangle 6"/>
          <p:cNvSpPr>
            <a:spLocks noGrp="1" noChangeArrowheads="1"/>
          </p:cNvSpPr>
          <p:nvPr>
            <p:ph type="body" idx="1"/>
          </p:nvPr>
        </p:nvSpPr>
        <p:spPr>
          <a:xfrm>
            <a:off x="849238" y="1700808"/>
            <a:ext cx="3661792" cy="4890864"/>
          </a:xfrm>
        </p:spPr>
        <p:txBody>
          <a:bodyPr/>
          <a:lstStyle/>
          <a:p>
            <a:r>
              <a:rPr lang="en-US" dirty="0" smtClean="0"/>
              <a:t>Common </a:t>
            </a:r>
            <a:r>
              <a:rPr lang="en-US" dirty="0"/>
              <a:t>ground</a:t>
            </a:r>
          </a:p>
          <a:p>
            <a:r>
              <a:rPr lang="en-US" dirty="0" smtClean="0"/>
              <a:t>Conflict </a:t>
            </a:r>
            <a:r>
              <a:rPr lang="en-US" dirty="0"/>
              <a:t>resolution</a:t>
            </a:r>
          </a:p>
          <a:p>
            <a:r>
              <a:rPr lang="en-US" dirty="0" smtClean="0"/>
              <a:t>Debriefing</a:t>
            </a:r>
            <a:endParaRPr lang="en-US" dirty="0"/>
          </a:p>
          <a:p>
            <a:r>
              <a:rPr lang="en-US" dirty="0" smtClean="0"/>
              <a:t>Difference </a:t>
            </a:r>
            <a:r>
              <a:rPr lang="en-US" dirty="0"/>
              <a:t>and Diversity </a:t>
            </a:r>
          </a:p>
          <a:p>
            <a:r>
              <a:rPr lang="en-US" dirty="0" smtClean="0"/>
              <a:t>Disruptive </a:t>
            </a:r>
            <a:r>
              <a:rPr lang="en-US" dirty="0" err="1"/>
              <a:t>behaviour</a:t>
            </a:r>
            <a:endParaRPr lang="en-US" dirty="0"/>
          </a:p>
          <a:p>
            <a:r>
              <a:rPr lang="en-US" dirty="0" smtClean="0"/>
              <a:t>Handover</a:t>
            </a:r>
            <a:endParaRPr lang="en-US" dirty="0"/>
          </a:p>
          <a:p>
            <a:r>
              <a:rPr lang="en-US" dirty="0" smtClean="0"/>
              <a:t>Intention </a:t>
            </a:r>
            <a:r>
              <a:rPr lang="en-US" dirty="0"/>
              <a:t>and Impact</a:t>
            </a:r>
          </a:p>
          <a:p>
            <a:endParaRPr lang="en-US" dirty="0"/>
          </a:p>
        </p:txBody>
      </p:sp>
      <p:sp>
        <p:nvSpPr>
          <p:cNvPr id="2" name="TextBox 1"/>
          <p:cNvSpPr txBox="1"/>
          <p:nvPr/>
        </p:nvSpPr>
        <p:spPr>
          <a:xfrm>
            <a:off x="4581500" y="1700808"/>
            <a:ext cx="4320480" cy="4708981"/>
          </a:xfrm>
          <a:prstGeom prst="rect">
            <a:avLst/>
          </a:prstGeom>
          <a:noFill/>
        </p:spPr>
        <p:txBody>
          <a:bodyPr wrap="square" rtlCol="0">
            <a:spAutoFit/>
          </a:bodyPr>
          <a:lstStyle/>
          <a:p>
            <a:pPr marL="230188" lvl="0" indent="-230188" eaLnBrk="1" hangingPunct="1">
              <a:spcBef>
                <a:spcPct val="20000"/>
              </a:spcBef>
              <a:spcAft>
                <a:spcPct val="30000"/>
              </a:spcAft>
              <a:buFont typeface="Times" charset="0"/>
              <a:buChar char="•"/>
            </a:pPr>
            <a:r>
              <a:rPr lang="en-US" kern="0" dirty="0">
                <a:solidFill>
                  <a:srgbClr val="003152"/>
                </a:solidFill>
                <a:latin typeface="Verdana"/>
              </a:rPr>
              <a:t>Organizational awareness</a:t>
            </a: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Power </a:t>
            </a:r>
            <a:r>
              <a:rPr lang="en-US" kern="0" dirty="0">
                <a:solidFill>
                  <a:srgbClr val="003152"/>
                </a:solidFill>
                <a:latin typeface="Verdana"/>
              </a:rPr>
              <a:t>and Hierarchy</a:t>
            </a: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Process</a:t>
            </a:r>
            <a:endParaRPr lang="en-US" kern="0" dirty="0">
              <a:solidFill>
                <a:srgbClr val="003152"/>
              </a:solidFill>
              <a:latin typeface="Verdana"/>
            </a:endParaRP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Reflective </a:t>
            </a:r>
            <a:r>
              <a:rPr lang="en-US" kern="0" dirty="0">
                <a:solidFill>
                  <a:srgbClr val="003152"/>
                </a:solidFill>
                <a:latin typeface="Verdana"/>
              </a:rPr>
              <a:t>practice</a:t>
            </a: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Shared </a:t>
            </a:r>
            <a:r>
              <a:rPr lang="en-US" kern="0" dirty="0">
                <a:solidFill>
                  <a:srgbClr val="003152"/>
                </a:solidFill>
                <a:latin typeface="Verdana"/>
              </a:rPr>
              <a:t>decision-making</a:t>
            </a: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Situational </a:t>
            </a:r>
            <a:r>
              <a:rPr lang="en-US" kern="0" dirty="0">
                <a:solidFill>
                  <a:srgbClr val="003152"/>
                </a:solidFill>
                <a:latin typeface="Verdana"/>
              </a:rPr>
              <a:t>awareness</a:t>
            </a:r>
          </a:p>
          <a:p>
            <a:pPr marL="230188" lvl="0" indent="-230188" eaLnBrk="1" hangingPunct="1">
              <a:spcBef>
                <a:spcPct val="20000"/>
              </a:spcBef>
              <a:spcAft>
                <a:spcPct val="30000"/>
              </a:spcAft>
              <a:buFont typeface="Times" charset="0"/>
              <a:buChar char="•"/>
            </a:pPr>
            <a:r>
              <a:rPr lang="en-US" kern="0" dirty="0" smtClean="0">
                <a:solidFill>
                  <a:srgbClr val="003152"/>
                </a:solidFill>
                <a:latin typeface="Verdana"/>
              </a:rPr>
              <a:t>Team </a:t>
            </a:r>
            <a:r>
              <a:rPr lang="en-US" kern="0" dirty="0">
                <a:solidFill>
                  <a:srgbClr val="003152"/>
                </a:solidFill>
                <a:latin typeface="Verdana"/>
              </a:rPr>
              <a:t>development</a:t>
            </a:r>
          </a:p>
          <a:p>
            <a:pPr marL="230188" lvl="0" indent="-230188" eaLnBrk="1" hangingPunct="1">
              <a:spcBef>
                <a:spcPct val="20000"/>
              </a:spcBef>
              <a:spcAft>
                <a:spcPct val="30000"/>
              </a:spcAft>
              <a:buFont typeface="Times" charset="0"/>
              <a:buChar char="•"/>
            </a:pPr>
            <a:endParaRPr lang="en-US" kern="0" dirty="0">
              <a:solidFill>
                <a:srgbClr val="003152"/>
              </a:solidFill>
              <a:latin typeface="Verdana"/>
            </a:endParaRPr>
          </a:p>
        </p:txBody>
      </p:sp>
    </p:spTree>
    <p:extLst>
      <p:ext uri="{BB962C8B-B14F-4D97-AF65-F5344CB8AC3E}">
        <p14:creationId xmlns:p14="http://schemas.microsoft.com/office/powerpoint/2010/main" val="3991462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Good Collaborators</a:t>
            </a:r>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r>
              <a:rPr lang="en-US" dirty="0"/>
              <a:t>make an effort to build relationships</a:t>
            </a:r>
          </a:p>
          <a:p>
            <a:r>
              <a:rPr lang="en-US" dirty="0" smtClean="0"/>
              <a:t>assume </a:t>
            </a:r>
            <a:r>
              <a:rPr lang="en-US" dirty="0"/>
              <a:t>others have good intentions</a:t>
            </a:r>
          </a:p>
          <a:p>
            <a:r>
              <a:rPr lang="en-US" dirty="0" smtClean="0"/>
              <a:t>respect </a:t>
            </a:r>
            <a:r>
              <a:rPr lang="en-US" dirty="0"/>
              <a:t>others time, expertise and contributions</a:t>
            </a:r>
          </a:p>
          <a:p>
            <a:r>
              <a:rPr lang="en-US" dirty="0" smtClean="0"/>
              <a:t>elicit </a:t>
            </a:r>
            <a:r>
              <a:rPr lang="en-US" dirty="0"/>
              <a:t>input, actively seeking differences of opinions</a:t>
            </a:r>
          </a:p>
          <a:p>
            <a:r>
              <a:rPr lang="en-US" dirty="0" smtClean="0"/>
              <a:t>reframe </a:t>
            </a:r>
            <a:r>
              <a:rPr lang="en-US" dirty="0"/>
              <a:t>problems to find common ground</a:t>
            </a:r>
          </a:p>
          <a:p>
            <a:r>
              <a:rPr lang="en-US" dirty="0" smtClean="0"/>
              <a:t>are </a:t>
            </a:r>
            <a:r>
              <a:rPr lang="en-US" dirty="0"/>
              <a:t>genuinely curious about others’ perspectives</a:t>
            </a:r>
          </a:p>
          <a:p>
            <a:r>
              <a:rPr lang="en-US" dirty="0" smtClean="0"/>
              <a:t>authentically </a:t>
            </a:r>
            <a:r>
              <a:rPr lang="en-US" dirty="0"/>
              <a:t>ask questions to clarify and promote </a:t>
            </a:r>
            <a:r>
              <a:rPr lang="en-US" dirty="0" smtClean="0"/>
              <a:t>understanding</a:t>
            </a:r>
            <a:endParaRPr lang="en-US" dirty="0"/>
          </a:p>
        </p:txBody>
      </p:sp>
    </p:spTree>
    <p:extLst>
      <p:ext uri="{BB962C8B-B14F-4D97-AF65-F5344CB8AC3E}">
        <p14:creationId xmlns:p14="http://schemas.microsoft.com/office/powerpoint/2010/main" val="1032993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About Collaboration</a:t>
            </a:r>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r>
              <a:rPr lang="en-US" dirty="0" smtClean="0"/>
              <a:t>‘</a:t>
            </a:r>
            <a:r>
              <a:rPr lang="en-US" dirty="0"/>
              <a:t>team’, ‘teamwork’ and ‘collaboration’ have different </a:t>
            </a:r>
            <a:r>
              <a:rPr lang="en-US" dirty="0" smtClean="0"/>
              <a:t>meanings</a:t>
            </a:r>
          </a:p>
          <a:p>
            <a:r>
              <a:rPr lang="en-US" dirty="0" smtClean="0"/>
              <a:t>is </a:t>
            </a:r>
            <a:r>
              <a:rPr lang="en-US" dirty="0"/>
              <a:t>active, deliberate and </a:t>
            </a:r>
            <a:r>
              <a:rPr lang="en-US" dirty="0" smtClean="0"/>
              <a:t>relationship-</a:t>
            </a:r>
            <a:r>
              <a:rPr lang="en-US" dirty="0" err="1" smtClean="0"/>
              <a:t>centred</a:t>
            </a:r>
            <a:endParaRPr lang="en-US" dirty="0"/>
          </a:p>
          <a:p>
            <a:r>
              <a:rPr lang="en-US" dirty="0" smtClean="0"/>
              <a:t>occurs </a:t>
            </a:r>
            <a:r>
              <a:rPr lang="en-US" dirty="0"/>
              <a:t>in same or different locations and/or includes colleagues from different or same </a:t>
            </a:r>
            <a:r>
              <a:rPr lang="en-US" dirty="0" smtClean="0"/>
              <a:t>profession</a:t>
            </a:r>
            <a:endParaRPr lang="en-US" dirty="0"/>
          </a:p>
          <a:p>
            <a:r>
              <a:rPr lang="en-US" dirty="0" smtClean="0"/>
              <a:t>dependent </a:t>
            </a:r>
            <a:r>
              <a:rPr lang="en-US" dirty="0"/>
              <a:t>on the complexity of the situation and </a:t>
            </a:r>
            <a:r>
              <a:rPr lang="en-US" dirty="0" smtClean="0"/>
              <a:t>patient needs</a:t>
            </a:r>
            <a:endParaRPr lang="en-US" dirty="0"/>
          </a:p>
          <a:p>
            <a:r>
              <a:rPr lang="en-US" dirty="0" smtClean="0"/>
              <a:t>includes actively sharing, soliciting and encouraging diverse perspectives so the best course of action can be determined</a:t>
            </a:r>
          </a:p>
          <a:p>
            <a:endParaRPr lang="en-US" dirty="0"/>
          </a:p>
        </p:txBody>
      </p:sp>
    </p:spTree>
    <p:extLst>
      <p:ext uri="{BB962C8B-B14F-4D97-AF65-F5344CB8AC3E}">
        <p14:creationId xmlns:p14="http://schemas.microsoft.com/office/powerpoint/2010/main" val="199861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Osaka"/>
      </a:majorFont>
      <a:minorFont>
        <a:latin typeface="Verdana"/>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17405</TotalTime>
  <Words>1862</Words>
  <Application>Microsoft Office PowerPoint</Application>
  <PresentationFormat>On-screen Show (4:3)</PresentationFormat>
  <Paragraphs>314</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Blank Presentation</vt:lpstr>
      <vt:lpstr>T2 - Teaching the  Collaborator Role</vt:lpstr>
      <vt:lpstr>PowerPoint Presentation</vt:lpstr>
      <vt:lpstr>Objectives and agenda</vt:lpstr>
      <vt:lpstr>Why the Collaborator Role matters</vt:lpstr>
      <vt:lpstr>The details:  What is the Collaborator Role</vt:lpstr>
      <vt:lpstr>Recognizing Collaborator process</vt:lpstr>
      <vt:lpstr>Recognizing Collaborator content</vt:lpstr>
      <vt:lpstr>Good Collaborators</vt:lpstr>
      <vt:lpstr>About Collaboration</vt:lpstr>
      <vt:lpstr>Collaborator Intelligence (CI) key domains</vt:lpstr>
      <vt:lpstr>Understanding collaboration in everyday care </vt:lpstr>
      <vt:lpstr>PowerPoint Presentation</vt:lpstr>
      <vt:lpstr>Features of effective handovers</vt:lpstr>
      <vt:lpstr>Risk reduction reminders</vt:lpstr>
      <vt:lpstr>PowerPoint Presentation</vt:lpstr>
      <vt:lpstr>PRIME Model</vt:lpstr>
      <vt:lpstr>PowerPoint Presentation</vt:lpstr>
      <vt:lpstr>PowerPoint Presentation</vt:lpstr>
      <vt:lpstr>Approaches to apply to different situations</vt:lpstr>
      <vt:lpstr>Steps and hints to promote understanding</vt:lpstr>
      <vt:lpstr>Objectives</vt:lpstr>
      <vt:lpstr>References</vt:lpstr>
      <vt:lpstr>PowerPoint Presentation</vt:lpstr>
      <vt:lpstr>Collaborator Key Competencies</vt:lpstr>
      <vt:lpstr>Collaborator Key Competency 1</vt:lpstr>
      <vt:lpstr>Collaborator Key Competency 2</vt:lpstr>
      <vt:lpstr>Collaborator Key Competency 3</vt:lpstr>
    </vt:vector>
  </TitlesOfParts>
  <Company>Bonhomme Design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Royal College Internal</dc:subject>
  <dc:creator>Karen Bonhomme</dc:creator>
  <cp:lastModifiedBy>Tammy Hesson</cp:lastModifiedBy>
  <cp:revision>59</cp:revision>
  <cp:lastPrinted>2015-11-13T14:51:47Z</cp:lastPrinted>
  <dcterms:created xsi:type="dcterms:W3CDTF">2009-08-25T17:54:38Z</dcterms:created>
  <dcterms:modified xsi:type="dcterms:W3CDTF">2015-11-13T19:09:56Z</dcterms:modified>
</cp:coreProperties>
</file>